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 Pro" charset="1" panose="00000500000000000000"/>
      <p:regular r:id="rId10"/>
    </p:embeddedFont>
    <p:embeddedFont>
      <p:font typeface="Code Pro Bold" charset="1" panose="00000800000000000000"/>
      <p:regular r:id="rId11"/>
    </p:embeddedFont>
    <p:embeddedFont>
      <p:font typeface="Code Pro Bold" charset="1" panose="00000800000000000000"/>
      <p:regular r:id="rId12"/>
    </p:embeddedFont>
    <p:embeddedFont>
      <p:font typeface="Code Pro Bold Bold" charset="1" panose="00000A00000000000000"/>
      <p:regular r:id="rId13"/>
    </p:embeddedFont>
    <p:embeddedFont>
      <p:font typeface="Code Pro Light" charset="1" panose="00000500000000000000"/>
      <p:regular r:id="rId14"/>
    </p:embeddedFont>
    <p:embeddedFont>
      <p:font typeface="Code Pro Light Bold" charset="1" panose="00000500000000000000"/>
      <p:regular r:id="rId15"/>
    </p:embeddedFont>
    <p:embeddedFont>
      <p:font typeface="Mont Bold" charset="1" panose="00000800000000000000"/>
      <p:regular r:id="rId16"/>
    </p:embeddedFont>
    <p:embeddedFont>
      <p:font typeface="Mont Bold Bold" charset="1" panose="00000A00000000000000"/>
      <p:regular r:id="rId17"/>
    </p:embeddedFont>
    <p:embeddedFont>
      <p:font typeface="Mont Bold Italics" charset="1" panose="00000800000000000000"/>
      <p:regular r:id="rId18"/>
    </p:embeddedFont>
    <p:embeddedFont>
      <p:font typeface="Mont Bold Bold Italics"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58" Target="notesSlides/notesSlide11.xml" Type="http://schemas.openxmlformats.org/officeDocument/2006/relationships/notesSlide"/><Relationship Id="rId59" Target="notesSlides/notesSlide12.xml" Type="http://schemas.openxmlformats.org/officeDocument/2006/relationships/notesSlide"/><Relationship Id="rId6" Target="fonts/font6.fntdata" Type="http://schemas.openxmlformats.org/officeDocument/2006/relationships/font"/><Relationship Id="rId60" Target="notesSlides/notesSlide13.xml" Type="http://schemas.openxmlformats.org/officeDocument/2006/relationships/notesSlide"/><Relationship Id="rId61" Target="notesSlides/notesSlide14.xml" Type="http://schemas.openxmlformats.org/officeDocument/2006/relationships/notesSlide"/><Relationship Id="rId62" Target="notesSlides/notesSlide15.xml" Type="http://schemas.openxmlformats.org/officeDocument/2006/relationships/notesSlide"/><Relationship Id="rId63" Target="notesSlides/notesSlide16.xml" Type="http://schemas.openxmlformats.org/officeDocument/2006/relationships/notesSlide"/><Relationship Id="rId64" Target="notesSlides/notesSlide17.xml" Type="http://schemas.openxmlformats.org/officeDocument/2006/relationships/notesSlide"/><Relationship Id="rId65" Target="notesSlides/notesSlide18.xml" Type="http://schemas.openxmlformats.org/officeDocument/2006/relationships/notesSlide"/><Relationship Id="rId66" Target="notesSlides/notesSlide19.xml" Type="http://schemas.openxmlformats.org/officeDocument/2006/relationships/notesSlide"/><Relationship Id="rId67" Target="notesSlides/notesSlide20.xml" Type="http://schemas.openxmlformats.org/officeDocument/2006/relationships/notesSlide"/><Relationship Id="rId68" Target="notesSlides/notesSlide21.xml" Type="http://schemas.openxmlformats.org/officeDocument/2006/relationships/notesSlide"/><Relationship Id="rId69" Target="notesSlides/notesSlide22.xml" Type="http://schemas.openxmlformats.org/officeDocument/2006/relationships/notesSlide"/><Relationship Id="rId7" Target="fonts/font7.fntdata" Type="http://schemas.openxmlformats.org/officeDocument/2006/relationships/font"/><Relationship Id="rId70" Target="notesSlides/notesSlide23.xml" Type="http://schemas.openxmlformats.org/officeDocument/2006/relationships/notesSlide"/><Relationship Id="rId71" Target="notesSlides/notesSlide24.xml" Type="http://schemas.openxmlformats.org/officeDocument/2006/relationships/notesSlide"/><Relationship Id="rId72" Target="notesSlides/notesSlide25.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Topics you must touch on (7x):</a:t>
            </a:r>
          </a:p>
          <a:p>
            <a:r>
              <a:rPr lang="en-US"/>
              <a:t/>
            </a:r>
          </a:p>
          <a:p>
            <a:r>
              <a:rPr lang="en-US"/>
              <a:t>Dice loss</a:t>
            </a:r>
          </a:p>
          <a:p>
            <a:r>
              <a:rPr lang="en-US"/>
              <a:t>Jaccard loss</a:t>
            </a:r>
          </a:p>
          <a:p>
            <a:r>
              <a:rPr lang="en-US"/>
              <a:t>intersection over accuracy(IOU)</a:t>
            </a:r>
          </a:p>
          <a:p>
            <a:r>
              <a:rPr lang="en-US"/>
              <a:t>augmentation methods for image segmentation</a:t>
            </a:r>
          </a:p>
          <a:p>
            <a:r>
              <a:rPr lang="en-US"/>
              <a:t>semantic segmentation</a:t>
            </a:r>
          </a:p>
          <a:p>
            <a:r>
              <a:rPr lang="en-US"/>
              <a:t>u-net</a:t>
            </a:r>
          </a:p>
          <a:p>
            <a:r>
              <a:rPr lang="en-US"/>
              <a:t/>
            </a:r>
          </a:p>
          <a:p>
            <a:r>
              <a:rPr lang="en-US"/>
              <a:t/>
            </a:r>
          </a:p>
          <a:p>
            <a:r>
              <a:rPr lang="en-US"/>
              <a:t>https://docs.google.com/presentation/d/1E8BDdEbMqqabGqpFkye7WOkMBlT5IyDos2VF07Cq_wQ/edit#slide=id.g22a0bbd5f64_0_8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U-Net is considered one of the standard CNN architectures for when we need to not only define the whole image by its class but also to segment areas of an image by class.. </a:t>
            </a:r>
          </a:p>
          <a:p>
            <a:r>
              <a:rPr lang="en-US"/>
              <a:t/>
            </a:r>
          </a:p>
          <a:p>
            <a:r>
              <a:rPr lang="en-US"/>
              <a:t>The network is also a good choice for this assignment because it is fast, uses a small number of data but still achieves really good results and it has a great track record for having a great performance on various real-life tasks especially biomedical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IV. Performance Evaluation</a:t>
            </a:r>
          </a:p>
          <a:p>
            <a:r>
              <a:rPr lang="en-US"/>
              <a:t/>
            </a:r>
          </a:p>
          <a:p>
            <a:r>
              <a:rPr lang="en-US"/>
              <a:t/>
            </a:r>
          </a:p>
          <a:p>
            <a:r>
              <a:rPr lang="en-US"/>
              <a:t>Define IOU and how it is used to evaluate the performance of an image segmentation model</a:t>
            </a:r>
          </a:p>
          <a:p>
            <a:r>
              <a:rPr lang="en-US"/>
              <a:t/>
            </a:r>
          </a:p>
          <a:p>
            <a:r>
              <a:rPr lang="en-US"/>
              <a:t/>
            </a:r>
          </a:p>
          <a:p>
            <a:r>
              <a:rPr lang="en-US"/>
              <a:t>Discuss how IOU relates to Dice and Jaccard's loss</a:t>
            </a:r>
          </a:p>
          <a:p>
            <a:r>
              <a:rPr lang="en-US"/>
              <a:t/>
            </a:r>
          </a:p>
          <a:p>
            <a:r>
              <a:rPr lang="en-US"/>
              <a:t/>
            </a:r>
          </a:p>
          <a:p>
            <a:r>
              <a:rPr lang="en-US"/>
              <a:t>Present the results of the project and discuss their significance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Intersection over Union (IoU) and Dice Coefficient are two ways of measuring the accuracy of an Image segmentation model. It is based on the ratio of twice the intersection of the two sets to the sum of the sizes of the two sets, and ranges from 0 to 1, with higher values indicating a greater overlap.</a:t>
            </a:r>
          </a:p>
          <a:p>
            <a:r>
              <a:rPr lang="en-US"/>
              <a:t/>
            </a:r>
          </a:p>
          <a:p>
            <a:r>
              <a:rPr lang="en-US"/>
              <a:t/>
            </a:r>
          </a:p>
          <a:p>
            <a:r>
              <a:rPr lang="en-US"/>
              <a:t>Dice Loss - When comparing the two images to determine the level of similarity, the dice loss is calculated by totaling the number of similar pixels between the two images (or the intersection), multiplying it by 2, and then dividing it by the total number of pixels of the 2 images. </a:t>
            </a:r>
          </a:p>
          <a:p>
            <a:r>
              <a:rPr lang="en-US"/>
              <a:t/>
            </a:r>
          </a:p>
          <a:p>
            <a:r>
              <a:rPr lang="en-US"/>
              <a:t/>
            </a:r>
          </a:p>
          <a:p>
            <a:r>
              <a:rPr lang="en-US"/>
              <a:t>Jaccard coefficient/IoU, is a measure of similarity between two sets, which is used to evaluate the performance of segmentation models by comparing the predicted segmentation mask with the ground truth mask.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Discuss how IOU relates to Dice and Jaccard's loss</a:t>
            </a:r>
          </a:p>
          <a:p>
            <a:r>
              <a:rPr lang="en-US"/>
              <a:t/>
            </a:r>
          </a:p>
          <a:p>
            <a:r>
              <a:rPr lang="en-US"/>
              <a:t/>
            </a:r>
          </a:p>
          <a:p>
            <a:r>
              <a:rPr lang="en-US"/>
              <a:t>Dice coefficient and Jaccard's index both measure how similar two objects are, but they use slightly different formulas. The higher the value of Dice coefficient or Jaccard's index, the more similar the objects are. These measures are important in image segmentation because they help us evaluate how well a computer program has identified objects in an image.</a:t>
            </a:r>
          </a:p>
          <a:p>
            <a:r>
              <a:rPr lang="en-US"/>
              <a:t/>
            </a:r>
          </a:p>
          <a:p>
            <a:r>
              <a:rPr lang="en-US"/>
              <a:t>Our performance was evaluated using both of these methods which gives us the ability to gain a comprehensive review of how good our model works. </a:t>
            </a:r>
          </a:p>
          <a:p>
            <a:r>
              <a:rPr lang="en-US"/>
              <a:t/>
            </a:r>
          </a:p>
          <a:p>
            <a:r>
              <a:rPr lang="en-US"/>
              <a:t/>
            </a:r>
          </a:p>
          <a:p>
            <a:r>
              <a:rPr lang="en-US"/>
              <a:t/>
            </a:r>
          </a:p>
          <a:p>
            <a:r>
              <a:rPr lang="en-US"/>
              <a:t/>
            </a:r>
          </a:p>
          <a:p>
            <a:r>
              <a:rPr lang="en-US"/>
              <a:t>Jaccard loss is a good choice when the focus is on minimizing false positives. This is because Jaccard loss is sensitive to false positives, and penalizes the model more heavily for including incorrect pixels in the predicted segmentation map. Jaccard loss is often used in medical imaging applications, such as tumor detection, where false positives can have serious consequences.</a:t>
            </a:r>
          </a:p>
          <a:p>
            <a:r>
              <a:rPr lang="en-US"/>
              <a:t/>
            </a:r>
          </a:p>
          <a:p>
            <a:r>
              <a:rPr lang="en-US"/>
              <a:t>On the other hand, Dice loss is a good choice when the focus is on minimizing false negatives. This is because Dice loss is more sensitive to small errors in the predicted segmentation map, and penalizes the model more heavily for missing pixels in the ground truth segmentation map. Dice loss is often used in applications where high precision is important, such as object detection in autonomous driving or robotics.</a:t>
            </a:r>
          </a:p>
          <a:p>
            <a:r>
              <a:rPr lang="en-US"/>
              <a:t/>
            </a:r>
          </a:p>
          <a:p>
            <a:r>
              <a:rPr lang="en-US"/>
              <a:t/>
            </a:r>
          </a:p>
          <a:p>
            <a:r>
              <a:rPr lang="en-US"/>
              <a:t/>
            </a:r>
          </a:p>
          <a:p>
            <a:r>
              <a:rPr lang="en-US"/>
              <a:t/>
            </a:r>
          </a:p>
          <a:p>
            <a:r>
              <a:rPr lang="en-US"/>
              <a:t/>
            </a:r>
          </a:p>
          <a:p>
            <a:r>
              <a:rPr lang="en-US"/>
              <a:t>THESE ARE LINKS TO CAPTION OUR IMAGES/ Figures:</a:t>
            </a:r>
          </a:p>
          <a:p>
            <a:r>
              <a:rPr lang="en-US"/>
              <a:t/>
            </a:r>
          </a:p>
          <a:p>
            <a:r>
              <a:rPr lang="en-US"/>
              <a:t><![CDATA[https://www.google.com/url?sa=i&url=https%3A%2F%2Flearnopencv.com%2Fintersection-over-union-iou-in-object-detection-and-segmentation%2F&psig=AOvVaw2mhgFvFA9q0q5pfXQdxE2H&ust=1683577604420000&source=images&cd=vfe&ved=0CBAQjRxqFwoTCNDex7qF5P4CFQAAAAAdAAAAABAJ]]></a:t>
            </a:r>
          </a:p>
          <a:p>
            <a:r>
              <a:rPr lang="en-US"/>
              <a:t/>
            </a:r>
          </a:p>
          <a:p>
            <a:r>
              <a:rPr lang="en-US"/>
              <a:t/>
            </a:r>
          </a:p>
          <a:p>
            <a:r>
              <a:rPr lang="en-US"/>
              <a:t/>
            </a:r>
          </a:p>
          <a:p>
            <a:r>
              <a:rPr lang="en-US"/>
              <a:t/>
            </a:r>
          </a:p>
          <a:p>
            <a:r>
              <a:rPr lang="en-US"/>
              <a:t><![CDATA[https://www.google.com/url?sa=i&url=https%3A%2F%2Fwww.jeremyjordan.me%2Fevaluating-image-segmentation-models%2F&psig=AOvVaw2mhgFvFA9q0q5pfXQdxE2H&ust=1683577604420000&source=images&cd=vfe&ved=0CBAQjRxqFwoTCNDex7qF5P4CFQAAAAAdAAAAABAZ]]></a:t>
            </a:r>
          </a:p>
          <a:p>
            <a:r>
              <a:rPr lang="en-US"/>
              <a:t/>
            </a:r>
          </a:p>
          <a:p>
            <a:r>
              <a:rPr lang="en-US"/>
              <a:t/>
            </a:r>
          </a:p>
          <a:p>
            <a:r>
              <a:rPr lang="en-US"/>
              <a:t/>
            </a:r>
          </a:p>
          <a:p>
            <a:r>
              <a:rPr lang="en-US"/>
              <a:t><![CDATA[https://www.google.com/url?sa=i&url=https%3A%2F%2Ftowardsdatascience.com%2Fmetrics-to-evaluate-your-semantic-segmentation-model-6bcb99639aa2&psig=AOvVaw08G7y1gMqKvZPoMAQcVdxm&ust=1683577691560000&source=images&cd=vfe&ved=0CBAQjRxqFwoTCNDR9-OF5P4CFQAAAAAdAAAAABA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Augmentation</a:t>
            </a:r>
          </a:p>
          <a:p>
            <a:r>
              <a:rPr lang="en-US"/>
              <a:t/>
            </a:r>
          </a:p>
          <a:p>
            <a:r>
              <a:rPr lang="en-US"/>
              <a:t>Define data augmentation and explain why it is important for image segmentation</a:t>
            </a:r>
          </a:p>
          <a:p>
            <a:r>
              <a:rPr lang="en-US"/>
              <a:t/>
            </a:r>
          </a:p>
          <a:p>
            <a:r>
              <a:rPr lang="en-US"/>
              <a:t>Discuss different types of data augmentation methods such as flipping, rotating, scaling, and more</a:t>
            </a:r>
          </a:p>
          <a:p>
            <a:r>
              <a:rPr lang="en-US"/>
              <a:t/>
            </a:r>
          </a:p>
          <a:p>
            <a:r>
              <a:rPr lang="en-US"/>
              <a:t>Provide examples of how data augmentation can improve image segmentation results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augmentation is a technique that helps to increase the size of the dataset our model is trained on which is extremely important for image segmentation and helps to prevent overfitting.</a:t>
            </a:r>
          </a:p>
          <a:p>
            <a:r>
              <a:rPr lang="en-US"/>
              <a:t/>
            </a:r>
          </a:p>
          <a:p>
            <a:r>
              <a:rPr lang="en-US"/>
              <a:t/>
            </a:r>
          </a:p>
          <a:p>
            <a:r>
              <a:rPr lang="en-US"/>
              <a:t/>
            </a:r>
          </a:p>
          <a:p>
            <a:r>
              <a:rPr lang="en-US"/>
              <a:t/>
            </a:r>
          </a:p>
          <a:p>
            <a:r>
              <a:rPr lang="en-US"/>
              <a:t/>
            </a:r>
          </a:p>
          <a:p>
            <a:r>
              <a:rPr lang="en-US"/>
              <a:t/>
            </a:r>
          </a:p>
          <a:p>
            <a:r>
              <a:rPr lang="en-US"/>
              <a:t><![CDATA[https://www.google.com/url?sa=i&url=https%3A%2F%2Fpub.towardsai.net%2Fmaximizing-the-impact-of-data-augmentation-effective-techniques-and-best-practices-c4cad9cd16e4&psig=AOvVaw1wYANRBL40TnjQ3AJ2Cuyu&ust=1683577734478000&source=images&cd=vfe&ved=0CBAQjRxqFwoTCMi_sfiF5P4CFQAAAAAdAAAAABAJ]]></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are quite a few of different types of data augmentation methods such as flipping, rotating, and scaling. In this example we see how this can be done to an image of a butterfly. Data Augmentation helps our model improve it's ability to identify the image we give it by helping it see the same image in many different ways. For example, on the right side we see a part of a butterfly wing and as someone who's seen butterflies in the real world we know what it looks like even without color and only a part of the image showing. Through data augmentation we can sorta train our computer's vision to see like how we do.</a:t>
            </a:r>
          </a:p>
          <a:p>
            <a:r>
              <a:rPr lang="en-US"/>
              <a:t/>
            </a:r>
          </a:p>
          <a:p>
            <a:r>
              <a:rPr lang="en-US"/>
              <a:t/>
            </a:r>
          </a:p>
          <a:p>
            <a:r>
              <a:rPr lang="en-US"/>
              <a:t/>
            </a:r>
          </a:p>
          <a:p>
            <a:r>
              <a:rPr lang="en-US"/>
              <a:t><![CDATA[https://www.google.com/url?sa=i&url=https%3A%2F%2Fpub.towardsai.net%2Fmaximizing-the-impact-of-data-augmentation-effective-techniques-and-best-practices-c4cad9cd16e4&psig=AOvVaw1wYANRBL40TnjQ3AJ2Cuyu&ust=1683577734478000&source=images&cd=vfe&ved=0CBAQjRxqFwoTCMi_sfiF5P4CFQAAAAAdAAAAABAJ]]></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 Loss Functions for Image Segmentation</a:t>
            </a:r>
          </a:p>
          <a:p>
            <a:r>
              <a:rPr lang="en-US"/>
              <a:t/>
            </a:r>
          </a:p>
          <a:p>
            <a:r>
              <a:rPr lang="en-US"/>
              <a:t/>
            </a:r>
          </a:p>
          <a:p>
            <a:r>
              <a:rPr lang="en-US"/>
              <a:t>Define Dice loss and Jaccard loss</a:t>
            </a:r>
          </a:p>
          <a:p>
            <a:r>
              <a:rPr lang="en-US"/>
              <a:t/>
            </a:r>
          </a:p>
          <a:p>
            <a:r>
              <a:rPr lang="en-US"/>
              <a:t/>
            </a:r>
          </a:p>
          <a:p>
            <a:r>
              <a:rPr lang="en-US"/>
              <a:t>Explain how they are used to measure the similarity between predicted and ground truth segmentation maps</a:t>
            </a:r>
          </a:p>
          <a:p>
            <a:r>
              <a:rPr lang="en-US"/>
              <a:t/>
            </a:r>
          </a:p>
          <a:p>
            <a:r>
              <a:rPr lang="en-US"/>
              <a:t/>
            </a:r>
          </a:p>
          <a:p>
            <a:r>
              <a:rPr lang="en-US"/>
              <a:t>Provide examples of when each loss function may be appropriate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improving our computer's vision we are back to improving the accuracy of </a:t>
            </a:r>
          </a:p>
          <a:p>
            <a:r>
              <a:rPr lang="en-US"/>
              <a:t/>
            </a:r>
          </a:p>
          <a:p>
            <a:r>
              <a:rPr lang="en-US"/>
              <a:t/>
            </a:r>
          </a:p>
          <a:p>
            <a:r>
              <a:rPr lang="en-US"/>
              <a:t>Using both jaccard and dice loss functions improve the robustness of our model by reducing the impact of outliers or noisy data. Combining Jaccard loss and Dice loss can lead to better performance and more reliable results for our image segmentation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Jaccard and Dice are two ways to check if a computer program that identifies things in pictures is doing a good job. For example, if we want to find the cancerous parts in a brain scan, we need to make sure the program is doing it correctly.</a:t>
            </a:r>
          </a:p>
          <a:p>
            <a:r>
              <a:rPr lang="en-US"/>
              <a:t/>
            </a:r>
          </a:p>
          <a:p>
            <a:r>
              <a:rPr lang="en-US"/>
              <a:t>To check this, we compare the program's result (which is called the predicted segmentation map) to the real result done by a doctor (which is called the ground truth segmentation map).</a:t>
            </a:r>
          </a:p>
          <a:p>
            <a:r>
              <a:rPr lang="en-US"/>
              <a:t/>
            </a:r>
          </a:p>
          <a:p>
            <a:r>
              <a:rPr lang="en-US"/>
              <a:t/>
            </a:r>
          </a:p>
          <a:p>
            <a:r>
              <a:rPr lang="en-US"/>
              <a:t/>
            </a:r>
          </a:p>
          <a:p>
            <a:r>
              <a:rPr lang="en-US"/>
              <a:t>Provide examples of when each loss function may be appropriate....!!!!!</a:t>
            </a:r>
          </a:p>
          <a:p>
            <a:r>
              <a:rPr lang="en-US"/>
              <a:t/>
            </a:r>
          </a:p>
          <a:p>
            <a:r>
              <a:rPr lang="en-US"/>
              <a:t>put an EMPHASIS ON original masks (ground truth) vs predicted mask</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CDATA[https://www.google.com/url?sa=i&url=https%3A%2F%2Fencord.com%2Fblog%2Fimage-segmentation-for-computer-vision-best-practice-guide%2F&psig=AOvVaw1Mmw2IKCQ_SMYDrG-VdGUX&ust=1683577790294000&source=images&cd=vfe&ved=0CBAQjRxqFwoTCJDj9pKG5P4CFQAAAAAdAAAAABA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https://colab.research.google.com/drive/1aF5mHbr6s0_0yT6-fRGpomfrlV1wNTbW</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used 20 epochs with results printed every 2 iterations, and as you can see out best IOU was 90.416%, meaning the predicted image fit the mask 90% - like a 90% match between the two. This means that 90% of the pixels in the two images are the same, giving us a 90% pixel accuracy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1st row - Here's the MRI, then the mask displaying the brain tumor, and here's what the model predicted to be as the brain tumor, as you can see they're relatively close, but not perfect.</a:t>
            </a:r>
          </a:p>
          <a:p>
            <a:r>
              <a:rPr lang="en-US"/>
              <a:t/>
            </a:r>
          </a:p>
          <a:p>
            <a:r>
              <a:rPr lang="en-US"/>
              <a:t>2nd row - In this MRI there is no brain tumor, as such there's a negative mask as there's nothing to isolate from the image, and the model is able to correctly predict that there is no brain tumor present.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VII. Conclusion</a:t>
            </a:r>
          </a:p>
          <a:p>
            <a:r>
              <a:rPr lang="en-US"/>
              <a:t/>
            </a:r>
          </a:p>
          <a:p>
            <a:r>
              <a:rPr lang="en-US"/>
              <a:t>The performance of the segmentation model when it's using IOU, Dice, and Jaccard coefficients ********</a:t>
            </a:r>
          </a:p>
          <a:p>
            <a:r>
              <a:rPr lang="en-US"/>
              <a:t/>
            </a:r>
          </a:p>
          <a:p>
            <a:r>
              <a:rPr lang="en-US"/>
              <a:t>Using image segmentation for identifying LGG tumors could possibly revolutionize the healthcare industry and the medical image analysis process. The potential for further research in this area is equally impactful.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VII. Conclusion</a:t>
            </a:r>
          </a:p>
          <a:p>
            <a:r>
              <a:rPr lang="en-US"/>
              <a:t/>
            </a:r>
          </a:p>
          <a:p>
            <a:r>
              <a:rPr lang="en-US"/>
              <a:t>The performance of the segmentation model when it's using IOU, Dice, and Jaccard coefficients ********</a:t>
            </a:r>
          </a:p>
          <a:p>
            <a:r>
              <a:rPr lang="en-US"/>
              <a:t/>
            </a:r>
          </a:p>
          <a:p>
            <a:r>
              <a:rPr lang="en-US"/>
              <a:t>Using image segmentation for identifying LGG tumors could possibly revolutionize the healthcare industry and the medical image analysis process. The potential for further research in this area is equally impactful.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Image Segmentation Techniques and Models</a:t>
            </a:r>
          </a:p>
          <a:p>
            <a:r>
              <a:rPr lang="en-US"/>
              <a:t/>
            </a:r>
          </a:p>
          <a:p>
            <a:r>
              <a:rPr lang="en-US"/>
              <a:t>Performance Evaluation</a:t>
            </a:r>
          </a:p>
          <a:p>
            <a:r>
              <a:rPr lang="en-US"/>
              <a:t/>
            </a:r>
          </a:p>
          <a:p>
            <a:r>
              <a:rPr lang="en-US"/>
              <a:t>Data Augmentation</a:t>
            </a:r>
          </a:p>
          <a:p>
            <a:r>
              <a:rPr lang="en-US"/>
              <a:t/>
            </a:r>
          </a:p>
          <a:p>
            <a:r>
              <a:rPr lang="en-US"/>
              <a:t>Loss Functions for Image Segmentation</a:t>
            </a:r>
          </a:p>
          <a:p>
            <a:r>
              <a:rPr lang="en-US"/>
              <a:t/>
            </a:r>
          </a:p>
          <a:p>
            <a:r>
              <a:rPr lang="en-US"/>
              <a:t>Results</a:t>
            </a:r>
          </a:p>
          <a:p>
            <a:r>
              <a:rPr lang="en-US"/>
              <a:t/>
            </a:r>
          </a:p>
          <a:p>
            <a:r>
              <a:rPr lang="en-US"/>
              <a:t>Conclusion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project attempts to answer the hypothesis of whether or not using image segmentation techniques can improve the efficiency in identifying the LGG brain tumor through images.</a:t>
            </a:r>
          </a:p>
          <a:p>
            <a:r>
              <a:rPr lang="en-US"/>
              <a:t/>
            </a:r>
          </a:p>
          <a:p>
            <a:r>
              <a:rPr lang="en-US"/>
              <a:t>We cover using the u-net architecture and different loss functions to improve the accuracy and performance of our model. </a:t>
            </a:r>
          </a:p>
          <a:p>
            <a:r>
              <a:rPr lang="en-US"/>
              <a:t/>
            </a:r>
          </a:p>
          <a:p>
            <a:r>
              <a:rPr lang="en-US"/>
              <a:t>And lastly, we review how this type of technique can impact the field of medical image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Introduction &amp; Background</a:t>
            </a:r>
          </a:p>
          <a:p>
            <a:r>
              <a:rPr lang="en-US"/>
              <a:t>Introduce the project and its purpose...</a:t>
            </a:r>
          </a:p>
          <a:p>
            <a:r>
              <a:rPr lang="en-US"/>
              <a:t/>
            </a:r>
          </a:p>
          <a:p>
            <a:r>
              <a:rPr lang="en-US"/>
              <a:t>Briefly discuss LGG tumors and the importance of early detection</a:t>
            </a:r>
          </a:p>
          <a:p>
            <a:r>
              <a:rPr lang="en-US"/>
              <a:t/>
            </a:r>
          </a:p>
          <a:p>
            <a:r>
              <a:rPr lang="en-US"/>
              <a:t>Explain image segmentation and its importance in medical imaging</a:t>
            </a:r>
          </a:p>
          <a:p>
            <a:r>
              <a:rPr lang="en-US"/>
              <a:t/>
            </a:r>
          </a:p>
          <a:p>
            <a:r>
              <a:rPr lang="en-US"/>
              <a:t/>
            </a:r>
          </a:p>
          <a:p>
            <a:r>
              <a:rPr lang="en-US"/>
              <a:t>Describe different types of image segmentation techniques</a:t>
            </a:r>
          </a:p>
          <a:p>
            <a:r>
              <a:rPr lang="en-US"/>
              <a:t/>
            </a:r>
          </a:p>
          <a:p>
            <a:r>
              <a:rPr lang="en-US"/>
              <a:t/>
            </a:r>
          </a:p>
          <a:p>
            <a:r>
              <a:rPr lang="en-US"/>
              <a:t>Discuss the challenges of image segmentation in medical imaging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LGGS, or low grade gliomas, are slow growing, cancerours brain tumors that typically present themselves through a variety of symptoms and is most common in young adults. The treatment for these tumors is crucial and so is an early and accurate diagnosis!</a:t>
            </a:r>
          </a:p>
          <a:p>
            <a:r>
              <a:rPr lang="en-US"/>
              <a:t/>
            </a:r>
          </a:p>
          <a:p>
            <a:r>
              <a:rPr lang="en-US"/>
              <a:t>identifying the specific areas in the brain that are affected by LGGs can be challenging for doctors because LGGs can grow slowly and infiltrate the surrounding brain tissue, making it difficult to distinguish between healthy and affected tissue on imaging tests such as MRI. </a:t>
            </a:r>
          </a:p>
          <a:p>
            <a:r>
              <a:rPr lang="en-US"/>
              <a:t/>
            </a:r>
          </a:p>
          <a:p>
            <a:r>
              <a:rPr lang="en-US"/>
              <a:t>When doctors use methods to better identify this tumor they can more accurately identify and locate LGGs, which can improve treatment outcomes and quality of life for patients.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aim of this project was to be able to use image segmentation to predict the area of the brain where an LGG tumor may be from an MRI scan.</a:t>
            </a:r>
          </a:p>
          <a:p>
            <a:r>
              <a:rPr lang="en-US"/>
              <a:t/>
            </a:r>
          </a:p>
          <a:p>
            <a:r>
              <a:rPr lang="en-US"/>
              <a:t>First, The model will take an MRI and then it will produce a prediction of where it believes the brain tumor is located, which will then be compared with that image's mask which only presents the singled out tumor.</a:t>
            </a:r>
          </a:p>
          <a:p>
            <a:r>
              <a:rPr lang="en-US"/>
              <a:t/>
            </a:r>
          </a:p>
          <a:p>
            <a:r>
              <a:rPr lang="en-US"/>
              <a:t>The accuracy of the model is determined by how well the predicted image compares to the mask.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III. Image Segmentation Techniques and Models</a:t>
            </a:r>
          </a:p>
          <a:p>
            <a:r>
              <a:rPr lang="en-US"/>
              <a:t/>
            </a:r>
          </a:p>
          <a:p>
            <a:r>
              <a:rPr lang="en-US"/>
              <a:t>Define semantic segmentation and how it differs from other types of image segmentation...</a:t>
            </a:r>
          </a:p>
          <a:p>
            <a:r>
              <a:rPr lang="en-US"/>
              <a:t/>
            </a:r>
          </a:p>
          <a:p>
            <a:r>
              <a:rPr lang="en-US"/>
              <a:t/>
            </a:r>
          </a:p>
          <a:p>
            <a:r>
              <a:rPr lang="en-US"/>
              <a:t/>
            </a:r>
          </a:p>
          <a:p>
            <a:r>
              <a:rPr lang="en-US"/>
              <a:t>Discuss the advantages and disadvantages of using U-Net for medical image segmentation</a:t>
            </a:r>
          </a:p>
          <a:p>
            <a:r>
              <a:rPr lang="en-US"/>
              <a:t/>
            </a:r>
          </a:p>
          <a:p>
            <a:r>
              <a:rPr lang="en-US"/>
              <a:t/>
            </a:r>
          </a:p>
          <a:p>
            <a:r>
              <a:rPr lang="en-US"/>
              <a:t>Provide examples of how U-Net has been used for identifying LGG tumors</a:t>
            </a:r>
          </a:p>
          <a:p>
            <a:r>
              <a:rPr lang="en-US"/>
              <a:t/>
            </a:r>
          </a:p>
          <a:p>
            <a:r>
              <a:rPr lang="en-US"/>
              <a:t/>
            </a:r>
          </a:p>
          <a:p>
            <a:r>
              <a:rPr lang="en-US"/>
              <a:t/>
            </a:r>
          </a:p>
          <a:p>
            <a:r>
              <a:rPr lang="en-US"/>
              <a:t/>
            </a:r>
          </a:p>
          <a:p>
            <a:r>
              <a:rPr lang="en-US"/>
              <a:t>IMAGES:</a:t>
            </a:r>
          </a:p>
          <a:p>
            <a:r>
              <a:rPr lang="en-US"/>
              <a:t>Include examples of LGG tumors and images that demonstrate different types of image segmentation techniques such as </a:t>
            </a:r>
          </a:p>
          <a:p>
            <a:r>
              <a:rPr lang="en-US"/>
              <a:t>semantic segmentation, instance segmentation, and binary segmentation. </a:t>
            </a:r>
          </a:p>
          <a:p>
            <a:r>
              <a:rPr lang="en-US"/>
              <a:t/>
            </a:r>
          </a:p>
          <a:p>
            <a:r>
              <a:rPr lang="en-US"/>
              <a:t>You could also include images that demonstrate how U-Net architecture works for image segmentation.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main difference between semantic segmentation and other types of image segmentation is that semantic segmentation assigns a semantic label to each pixel in the image, while other types of segmentation focus on identifying specific objects or boundaries within the image.</a:t>
            </a:r>
          </a:p>
          <a:p>
            <a:r>
              <a:rPr lang="en-US"/>
              <a:t/>
            </a:r>
          </a:p>
          <a:p>
            <a:r>
              <a:rPr lang="en-US"/>
              <a:t/>
            </a:r>
          </a:p>
          <a:p>
            <a:r>
              <a:rPr lang="en-US"/>
              <a:t/>
            </a:r>
          </a:p>
          <a:p>
            <a:r>
              <a:rPr lang="en-US"/>
              <a:t/>
            </a:r>
          </a:p>
          <a:p>
            <a:r>
              <a:rPr lang="en-US"/>
              <a:t/>
            </a:r>
          </a:p>
          <a:p>
            <a:r>
              <a:rPr lang="en-US"/>
              <a:t/>
            </a:r>
          </a:p>
          <a:p>
            <a:r>
              <a:rPr lang="en-US"/>
              <a:t/>
            </a:r>
          </a:p>
          <a:p>
            <a:r>
              <a:rPr lang="en-US"/>
              <a:t>https://neurohive.io/wp-content/uploads/2018/11/expert-vs-unet.jpeg</a:t>
            </a:r>
          </a:p>
          <a:p>
            <a:r>
              <a:rPr lang="en-US"/>
              <a:t/>
            </a:r>
          </a:p>
          <a:p>
            <a:r>
              <a:rPr lang="en-US"/>
              <a:t><![CDATA[https://www.google.com/url?sa=i&url=https%3A%2F%2Fwww.mdpi.com%2F2073-431X%2F10%2F11%2F139&psig=AOvVaw0XExsTQgHF4Dn3EpJL0ryq&ust=1683577559745000&source=images&cd=vfe&ved=0CBAQjRxqFwoTCPDEnKWF5P4CFQAAAAAdAAAAABA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5.png" Type="http://schemas.openxmlformats.org/officeDocument/2006/relationships/image"/><Relationship Id="rId4" Target="../media/image3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4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11" Target="../media/image58.png" Type="http://schemas.openxmlformats.org/officeDocument/2006/relationships/image"/><Relationship Id="rId12" Target="../media/image59.svg" Type="http://schemas.openxmlformats.org/officeDocument/2006/relationships/image"/><Relationship Id="rId13" Target="../media/image60.png" Type="http://schemas.openxmlformats.org/officeDocument/2006/relationships/image"/><Relationship Id="rId2" Target="../notesSlides/notesSlide15.xml" Type="http://schemas.openxmlformats.org/officeDocument/2006/relationships/notesSlid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61.png" Type="http://schemas.openxmlformats.org/officeDocument/2006/relationships/image"/><Relationship Id="rId4" Target="../media/image6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63.png" Type="http://schemas.openxmlformats.org/officeDocument/2006/relationships/image"/><Relationship Id="rId4" Target="../media/image64.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63.png" Type="http://schemas.openxmlformats.org/officeDocument/2006/relationships/image"/><Relationship Id="rId4" Target="../media/image64.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63.png" Type="http://schemas.openxmlformats.org/officeDocument/2006/relationships/image"/><Relationship Id="rId4" Target="../media/image64.svg" Type="http://schemas.openxmlformats.org/officeDocument/2006/relationships/image"/><Relationship Id="rId5" Target="../media/image6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jpe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70.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71.pn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7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6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notesSlides/notesSlide8.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605864">
            <a:off x="134109" y="404545"/>
            <a:ext cx="2775620" cy="4114800"/>
          </a:xfrm>
          <a:prstGeom prst="rect">
            <a:avLst/>
          </a:prstGeom>
        </p:spPr>
      </p:pic>
      <p:grpSp>
        <p:nvGrpSpPr>
          <p:cNvPr name="Group 3" id="3"/>
          <p:cNvGrpSpPr/>
          <p:nvPr/>
        </p:nvGrpSpPr>
        <p:grpSpPr>
          <a:xfrm rot="0">
            <a:off x="8801820" y="2698557"/>
            <a:ext cx="8457480" cy="4889886"/>
            <a:chOff x="0" y="0"/>
            <a:chExt cx="11276640" cy="6519849"/>
          </a:xfrm>
        </p:grpSpPr>
        <p:sp>
          <p:nvSpPr>
            <p:cNvPr name="TextBox 4" id="4"/>
            <p:cNvSpPr txBox="true"/>
            <p:nvPr/>
          </p:nvSpPr>
          <p:spPr>
            <a:xfrm rot="0">
              <a:off x="0" y="-228600"/>
              <a:ext cx="11276640" cy="5253447"/>
            </a:xfrm>
            <a:prstGeom prst="rect">
              <a:avLst/>
            </a:prstGeom>
          </p:spPr>
          <p:txBody>
            <a:bodyPr anchor="t" rtlCol="false" tIns="0" lIns="0" bIns="0" rIns="0">
              <a:spAutoFit/>
            </a:bodyPr>
            <a:lstStyle/>
            <a:p>
              <a:pPr algn="ctr">
                <a:lnSpc>
                  <a:spcPts val="9617"/>
                </a:lnSpc>
              </a:pPr>
              <a:r>
                <a:rPr lang="en-US" sz="8742">
                  <a:solidFill>
                    <a:srgbClr val="F6F5F2"/>
                  </a:solidFill>
                  <a:latin typeface="Mont Bold"/>
                </a:rPr>
                <a:t>Brain Tumor Image Segmentation</a:t>
              </a:r>
            </a:p>
          </p:txBody>
        </p:sp>
        <p:sp>
          <p:nvSpPr>
            <p:cNvPr name="TextBox 5" id="5"/>
            <p:cNvSpPr txBox="true"/>
            <p:nvPr/>
          </p:nvSpPr>
          <p:spPr>
            <a:xfrm rot="0">
              <a:off x="0" y="5379329"/>
              <a:ext cx="11276640" cy="1140520"/>
            </a:xfrm>
            <a:prstGeom prst="rect">
              <a:avLst/>
            </a:prstGeom>
          </p:spPr>
          <p:txBody>
            <a:bodyPr anchor="t" rtlCol="false" tIns="0" lIns="0" bIns="0" rIns="0">
              <a:spAutoFit/>
            </a:bodyPr>
            <a:lstStyle/>
            <a:p>
              <a:pPr algn="r">
                <a:lnSpc>
                  <a:spcPts val="3515"/>
                </a:lnSpc>
              </a:pPr>
              <a:r>
                <a:rPr lang="en-US" sz="2510">
                  <a:solidFill>
                    <a:srgbClr val="F6F5F2"/>
                  </a:solidFill>
                  <a:latin typeface="Code Pro"/>
                </a:rPr>
                <a:t>Group 4 Final Presentation</a:t>
              </a:r>
            </a:p>
            <a:p>
              <a:pPr algn="r">
                <a:lnSpc>
                  <a:spcPts val="3515"/>
                </a:lnSpc>
                <a:spcBef>
                  <a:spcPct val="0"/>
                </a:spcBef>
              </a:pPr>
              <a:r>
                <a:rPr lang="en-US" sz="2510">
                  <a:solidFill>
                    <a:srgbClr val="F6F5F2"/>
                  </a:solidFill>
                  <a:latin typeface="Code Pro"/>
                </a:rPr>
                <a:t>Alana Burrell , Johndell Cumberbatch </a:t>
              </a:r>
            </a:p>
          </p:txBody>
        </p:sp>
      </p:grpSp>
      <p:sp>
        <p:nvSpPr>
          <p:cNvPr name="TextBox 6" id="6"/>
          <p:cNvSpPr txBox="true"/>
          <p:nvPr/>
        </p:nvSpPr>
        <p:spPr>
          <a:xfrm rot="0">
            <a:off x="9970104" y="8982075"/>
            <a:ext cx="7289196" cy="869677"/>
          </a:xfrm>
          <a:prstGeom prst="rect">
            <a:avLst/>
          </a:prstGeom>
        </p:spPr>
        <p:txBody>
          <a:bodyPr anchor="t" rtlCol="false" tIns="0" lIns="0" bIns="0" rIns="0">
            <a:spAutoFit/>
          </a:bodyPr>
          <a:lstStyle/>
          <a:p>
            <a:pPr algn="r">
              <a:lnSpc>
                <a:spcPts val="3515"/>
              </a:lnSpc>
            </a:pPr>
            <a:r>
              <a:rPr lang="en-US" sz="2510">
                <a:solidFill>
                  <a:srgbClr val="F6F5F2"/>
                </a:solidFill>
                <a:latin typeface="Code Pro"/>
              </a:rPr>
              <a:t>SMAT 470- Intro to Deep Learning</a:t>
            </a:r>
          </a:p>
          <a:p>
            <a:pPr algn="r" marL="0" indent="0" lvl="0">
              <a:lnSpc>
                <a:spcPts val="3515"/>
              </a:lnSpc>
              <a:spcBef>
                <a:spcPct val="0"/>
              </a:spcBef>
            </a:pPr>
            <a:r>
              <a:rPr lang="en-US" sz="2510">
                <a:solidFill>
                  <a:srgbClr val="F6F5F2"/>
                </a:solidFill>
                <a:latin typeface="Code Pro"/>
              </a:rPr>
              <a:t>Dr. Erdi Kara </a:t>
            </a:r>
          </a:p>
        </p:txBody>
      </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922908">
            <a:off x="-750665" y="5851982"/>
            <a:ext cx="2970137" cy="4114800"/>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0">
            <a:off x="1521919" y="1429416"/>
            <a:ext cx="6827974" cy="945941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50324" t="5027" r="7199" b="7698"/>
          <a:stretch>
            <a:fillRect/>
          </a:stretch>
        </p:blipFill>
        <p:spPr>
          <a:xfrm flipH="false" flipV="false" rot="0">
            <a:off x="1791158" y="3490990"/>
            <a:ext cx="4213178" cy="526008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7007033" y="2715349"/>
            <a:ext cx="10999452" cy="7323802"/>
          </a:xfrm>
          <a:prstGeom prst="rect">
            <a:avLst/>
          </a:prstGeom>
        </p:spPr>
      </p:pic>
      <p:sp>
        <p:nvSpPr>
          <p:cNvPr name="TextBox 4" id="4"/>
          <p:cNvSpPr txBox="true"/>
          <p:nvPr/>
        </p:nvSpPr>
        <p:spPr>
          <a:xfrm rot="0">
            <a:off x="2139995" y="195118"/>
            <a:ext cx="14008010" cy="1790700"/>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Image Segmentation </a:t>
            </a:r>
          </a:p>
          <a:p>
            <a:pPr algn="ctr">
              <a:lnSpc>
                <a:spcPts val="4799"/>
              </a:lnSpc>
            </a:pPr>
            <a:r>
              <a:rPr lang="en-US" sz="3999">
                <a:solidFill>
                  <a:srgbClr val="F6F5F2"/>
                </a:solidFill>
                <a:latin typeface="Mont Bold"/>
              </a:rPr>
              <a:t>Techniques </a:t>
            </a:r>
            <a:r>
              <a:rPr lang="en-US" sz="3999">
                <a:solidFill>
                  <a:srgbClr val="F6F5F2"/>
                </a:solidFill>
                <a:latin typeface="Mont Bold"/>
              </a:rPr>
              <a:t>and Models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789262" y="4951720"/>
            <a:ext cx="10004626" cy="6039156"/>
          </a:xfrm>
          <a:prstGeom prst="rect">
            <a:avLst/>
          </a:prstGeom>
        </p:spPr>
      </p:pic>
      <p:pic>
        <p:nvPicPr>
          <p:cNvPr name="Picture 3" id="3"/>
          <p:cNvPicPr>
            <a:picLocks noChangeAspect="true"/>
          </p:cNvPicPr>
          <p:nvPr/>
        </p:nvPicPr>
        <p:blipFill>
          <a:blip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553434" y="4951720"/>
            <a:ext cx="10004626" cy="6039156"/>
          </a:xfrm>
          <a:prstGeom prst="rect">
            <a:avLst/>
          </a:prstGeom>
        </p:spPr>
      </p:pic>
      <p:pic>
        <p:nvPicPr>
          <p:cNvPr name="Picture 4" id="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141687" y="4799320"/>
            <a:ext cx="10004626" cy="6039156"/>
          </a:xfrm>
          <a:prstGeom prst="rect">
            <a:avLst/>
          </a:prstGeom>
        </p:spPr>
      </p:pic>
      <p:sp>
        <p:nvSpPr>
          <p:cNvPr name="TextBox 5" id="5"/>
          <p:cNvSpPr txBox="true"/>
          <p:nvPr/>
        </p:nvSpPr>
        <p:spPr>
          <a:xfrm rot="0">
            <a:off x="2139995" y="2680452"/>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Performance Evaluation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601885" y="1943862"/>
            <a:ext cx="13084230" cy="3729006"/>
          </a:xfrm>
          <a:prstGeom prst="rect">
            <a:avLst/>
          </a:prstGeom>
        </p:spPr>
      </p:pic>
      <p:pic>
        <p:nvPicPr>
          <p:cNvPr name="Picture 3" id="3"/>
          <p:cNvPicPr>
            <a:picLocks noChangeAspect="true"/>
          </p:cNvPicPr>
          <p:nvPr/>
        </p:nvPicPr>
        <p:blipFill>
          <a:blip r:embed="rId4"/>
          <a:srcRect l="10630" t="0" r="12549" b="0"/>
          <a:stretch>
            <a:fillRect/>
          </a:stretch>
        </p:blipFill>
        <p:spPr>
          <a:xfrm flipH="false" flipV="false" rot="0">
            <a:off x="10127964" y="6435099"/>
            <a:ext cx="5558151" cy="2823201"/>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084025" y="1525432"/>
            <a:ext cx="4571581" cy="4565866"/>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3891643">
            <a:off x="7760789" y="6035881"/>
            <a:ext cx="1483646" cy="2779665"/>
          </a:xfrm>
          <a:prstGeom prst="rect">
            <a:avLst/>
          </a:prstGeom>
        </p:spPr>
      </p:pic>
      <p:sp>
        <p:nvSpPr>
          <p:cNvPr name="TextBox 6" id="6"/>
          <p:cNvSpPr txBox="true"/>
          <p:nvPr/>
        </p:nvSpPr>
        <p:spPr>
          <a:xfrm rot="0">
            <a:off x="2139995" y="258607"/>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Performance Evaluation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sp>
        <p:nvSpPr>
          <p:cNvPr name="TextBox 2" id="2"/>
          <p:cNvSpPr txBox="true"/>
          <p:nvPr/>
        </p:nvSpPr>
        <p:spPr>
          <a:xfrm rot="0">
            <a:off x="2139995" y="258607"/>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Performance Evaluation</a:t>
            </a:r>
          </a:p>
        </p:txBody>
      </p:sp>
      <p:pic>
        <p:nvPicPr>
          <p:cNvPr name="Picture 3" id="3"/>
          <p:cNvPicPr>
            <a:picLocks noChangeAspect="true"/>
          </p:cNvPicPr>
          <p:nvPr/>
        </p:nvPicPr>
        <p:blipFill>
          <a:blip r:embed="rId3"/>
          <a:srcRect l="0" t="0" r="0" b="0"/>
          <a:stretch>
            <a:fillRect/>
          </a:stretch>
        </p:blipFill>
        <p:spPr>
          <a:xfrm flipH="false" flipV="false" rot="0">
            <a:off x="5171022" y="2519472"/>
            <a:ext cx="7945956" cy="6394943"/>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141687" y="4799320"/>
            <a:ext cx="10004626" cy="6039156"/>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76313" r="0" b="0"/>
          <a:stretch>
            <a:fillRect/>
          </a:stretch>
        </p:blipFill>
        <p:spPr>
          <a:xfrm flipH="false" flipV="false" rot="0">
            <a:off x="4141687" y="9408026"/>
            <a:ext cx="10004626" cy="1430450"/>
          </a:xfrm>
          <a:prstGeom prst="rect">
            <a:avLst/>
          </a:prstGeom>
        </p:spPr>
      </p:pic>
      <p:sp>
        <p:nvSpPr>
          <p:cNvPr name="TextBox 4" id="4"/>
          <p:cNvSpPr txBox="true"/>
          <p:nvPr/>
        </p:nvSpPr>
        <p:spPr>
          <a:xfrm rot="0">
            <a:off x="2139995" y="2141955"/>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Data Augmentation</a:t>
            </a:r>
          </a:p>
        </p:txBody>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508213" y="684520"/>
            <a:ext cx="1618429" cy="1501093"/>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41568" y="303630"/>
            <a:ext cx="4436442" cy="4114800"/>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4146313" y="1811499"/>
            <a:ext cx="2232466" cy="2070612"/>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632017">
            <a:off x="5302334" y="36143"/>
            <a:ext cx="3937712" cy="5837578"/>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894665">
            <a:off x="152913" y="5084829"/>
            <a:ext cx="3196162" cy="5065963"/>
          </a:xfrm>
          <a:prstGeom prst="rect">
            <a:avLst/>
          </a:prstGeom>
        </p:spPr>
      </p:pic>
      <p:pic>
        <p:nvPicPr>
          <p:cNvPr name="Picture 4" id="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30280" y="1283590"/>
            <a:ext cx="7713720" cy="7974710"/>
          </a:xfrm>
          <a:prstGeom prst="rect">
            <a:avLst/>
          </a:prstGeom>
        </p:spPr>
      </p:pic>
      <p:pic>
        <p:nvPicPr>
          <p:cNvPr name="Picture 5" id="5"/>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6770564">
            <a:off x="1619844" y="7314129"/>
            <a:ext cx="1251518" cy="474012"/>
          </a:xfrm>
          <a:prstGeom prst="rect">
            <a:avLst/>
          </a:prstGeom>
        </p:spPr>
      </p:pic>
      <p:pic>
        <p:nvPicPr>
          <p:cNvPr name="Picture 6" id="6"/>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3194712" y="3086100"/>
            <a:ext cx="645186" cy="583087"/>
          </a:xfrm>
          <a:prstGeom prst="rect">
            <a:avLst/>
          </a:prstGeom>
        </p:spPr>
      </p:pic>
      <p:pic>
        <p:nvPicPr>
          <p:cNvPr name="Picture 7" id="7"/>
          <p:cNvPicPr>
            <a:picLocks noChangeAspect="true"/>
          </p:cNvPicPr>
          <p:nvPr/>
        </p:nvPicPr>
        <p:blipFill>
          <a:blip r:embed="rId13"/>
          <a:srcRect l="0" t="0" r="0" b="0"/>
          <a:stretch>
            <a:fillRect/>
          </a:stretch>
        </p:blipFill>
        <p:spPr>
          <a:xfrm flipH="false" flipV="false" rot="1874793">
            <a:off x="82110" y="3003328"/>
            <a:ext cx="2954940" cy="2858904"/>
          </a:xfrm>
          <a:prstGeom prst="rect">
            <a:avLst/>
          </a:prstGeom>
        </p:spPr>
      </p:pic>
      <p:sp>
        <p:nvSpPr>
          <p:cNvPr name="TextBox 8" id="8"/>
          <p:cNvSpPr txBox="true"/>
          <p:nvPr/>
        </p:nvSpPr>
        <p:spPr>
          <a:xfrm rot="0">
            <a:off x="10466383" y="4046163"/>
            <a:ext cx="7203299" cy="3764280"/>
          </a:xfrm>
          <a:prstGeom prst="rect">
            <a:avLst/>
          </a:prstGeom>
        </p:spPr>
        <p:txBody>
          <a:bodyPr anchor="t" rtlCol="false" tIns="0" lIns="0" bIns="0" rIns="0">
            <a:spAutoFit/>
          </a:bodyPr>
          <a:lstStyle/>
          <a:p>
            <a:pPr marL="388620" indent="-194310" lvl="1">
              <a:lnSpc>
                <a:spcPts val="2520"/>
              </a:lnSpc>
              <a:spcBef>
                <a:spcPct val="0"/>
              </a:spcBef>
              <a:buFont typeface="Arial"/>
              <a:buChar char="•"/>
            </a:pPr>
            <a:r>
              <a:rPr lang="en-US" sz="1800">
                <a:solidFill>
                  <a:srgbClr val="F6F5F2"/>
                </a:solidFill>
                <a:latin typeface="Code Pro"/>
              </a:rPr>
              <a:t>Da</a:t>
            </a:r>
            <a:r>
              <a:rPr lang="en-US" sz="1800">
                <a:solidFill>
                  <a:srgbClr val="F6F5F2"/>
                </a:solidFill>
                <a:latin typeface="Code Pro"/>
              </a:rPr>
              <a:t>ta augmentation is a technique </a:t>
            </a:r>
            <a:r>
              <a:rPr lang="en-US" sz="1800">
                <a:solidFill>
                  <a:srgbClr val="F6F5F2"/>
                </a:solidFill>
                <a:latin typeface="Code Pro Bold"/>
              </a:rPr>
              <a:t>used to increase the size of a dataset </a:t>
            </a:r>
            <a:r>
              <a:rPr lang="en-US" sz="1800">
                <a:solidFill>
                  <a:srgbClr val="F6F5F2"/>
                </a:solidFill>
                <a:latin typeface="Code Pro"/>
              </a:rPr>
              <a:t>by creating new data from existing data.</a:t>
            </a:r>
          </a:p>
          <a:p>
            <a:pPr marL="777240" indent="-259080" lvl="2">
              <a:lnSpc>
                <a:spcPts val="2520"/>
              </a:lnSpc>
              <a:spcBef>
                <a:spcPct val="0"/>
              </a:spcBef>
              <a:buFont typeface="Arial"/>
              <a:buChar char="⚬"/>
            </a:pPr>
            <a:r>
              <a:rPr lang="en-US" sz="1800">
                <a:solidFill>
                  <a:srgbClr val="F6F5F2"/>
                </a:solidFill>
                <a:latin typeface="Code Pro"/>
              </a:rPr>
              <a:t>It involves applying a variety of image transformations such as rotations, scaling, and cropping to the original images to create variations of the same image.</a:t>
            </a:r>
          </a:p>
          <a:p>
            <a:pPr>
              <a:lnSpc>
                <a:spcPts val="2520"/>
              </a:lnSpc>
              <a:spcBef>
                <a:spcPct val="0"/>
              </a:spcBef>
            </a:pPr>
          </a:p>
          <a:p>
            <a:pPr marL="388620" indent="-194310" lvl="1">
              <a:lnSpc>
                <a:spcPts val="2520"/>
              </a:lnSpc>
              <a:spcBef>
                <a:spcPct val="0"/>
              </a:spcBef>
              <a:buFont typeface="Arial"/>
              <a:buChar char="•"/>
            </a:pPr>
            <a:r>
              <a:rPr lang="en-US" sz="1800">
                <a:solidFill>
                  <a:srgbClr val="F6F5F2"/>
                </a:solidFill>
                <a:latin typeface="Code Pro"/>
              </a:rPr>
              <a:t>Data augmentation is important for image segmentation because it increases the diversity of the dataset and </a:t>
            </a:r>
            <a:r>
              <a:rPr lang="en-US" sz="1800">
                <a:solidFill>
                  <a:srgbClr val="F6F5F2"/>
                </a:solidFill>
                <a:latin typeface="Code Pro Bold"/>
              </a:rPr>
              <a:t>helps to prevent overfitting</a:t>
            </a:r>
            <a:r>
              <a:rPr lang="en-US" sz="1800">
                <a:solidFill>
                  <a:srgbClr val="F6F5F2"/>
                </a:solidFill>
                <a:latin typeface="Code Pro"/>
              </a:rPr>
              <a:t> by providing more examples for the machine learning model to learn from.</a:t>
            </a:r>
          </a:p>
          <a:p>
            <a:pPr>
              <a:lnSpc>
                <a:spcPts val="2520"/>
              </a:lnSpc>
              <a:spcBef>
                <a:spcPct val="0"/>
              </a:spcBef>
            </a:pPr>
          </a:p>
          <a:p>
            <a:pPr>
              <a:lnSpc>
                <a:spcPts val="2520"/>
              </a:lnSpc>
              <a:spcBef>
                <a:spcPct val="0"/>
              </a:spcBef>
            </a:pPr>
          </a:p>
        </p:txBody>
      </p:sp>
      <p:sp>
        <p:nvSpPr>
          <p:cNvPr name="TextBox 9" id="9"/>
          <p:cNvSpPr txBox="true"/>
          <p:nvPr/>
        </p:nvSpPr>
        <p:spPr>
          <a:xfrm rot="0">
            <a:off x="10597707" y="2755978"/>
            <a:ext cx="7203299" cy="1081405"/>
          </a:xfrm>
          <a:prstGeom prst="rect">
            <a:avLst/>
          </a:prstGeom>
        </p:spPr>
        <p:txBody>
          <a:bodyPr anchor="t" rtlCol="false" tIns="0" lIns="0" bIns="0" rIns="0">
            <a:spAutoFit/>
          </a:bodyPr>
          <a:lstStyle/>
          <a:p>
            <a:pPr>
              <a:lnSpc>
                <a:spcPts val="3919"/>
              </a:lnSpc>
              <a:spcBef>
                <a:spcPct val="0"/>
              </a:spcBef>
            </a:pPr>
            <a:r>
              <a:rPr lang="en-US" sz="2799">
                <a:solidFill>
                  <a:srgbClr val="F6F5F2"/>
                </a:solidFill>
                <a:latin typeface="Mont Bold"/>
              </a:rPr>
              <a:t>What is Data Augmentation and why is it important for image segmentation?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1941" r="0" b="1941"/>
          <a:stretch>
            <a:fillRect/>
          </a:stretch>
        </p:blipFill>
        <p:spPr>
          <a:xfrm flipH="false" flipV="false" rot="0">
            <a:off x="673607" y="2364188"/>
            <a:ext cx="8895945" cy="5904944"/>
          </a:xfrm>
          <a:prstGeom prst="rect">
            <a:avLst/>
          </a:prstGeom>
        </p:spPr>
      </p:pic>
      <p:sp>
        <p:nvSpPr>
          <p:cNvPr name="TextBox 3" id="3"/>
          <p:cNvSpPr txBox="true"/>
          <p:nvPr/>
        </p:nvSpPr>
        <p:spPr>
          <a:xfrm rot="0">
            <a:off x="10703125" y="4057212"/>
            <a:ext cx="5565759" cy="4078605"/>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F6F5F2"/>
                </a:solidFill>
                <a:latin typeface="Code Pro"/>
              </a:rPr>
              <a:t>De-texturizing </a:t>
            </a:r>
          </a:p>
          <a:p>
            <a:pPr>
              <a:lnSpc>
                <a:spcPts val="2520"/>
              </a:lnSpc>
            </a:pPr>
          </a:p>
          <a:p>
            <a:pPr marL="388620" indent="-194310" lvl="1">
              <a:lnSpc>
                <a:spcPts val="2520"/>
              </a:lnSpc>
              <a:buFont typeface="Arial"/>
              <a:buChar char="•"/>
            </a:pPr>
            <a:r>
              <a:rPr lang="en-US" sz="1800">
                <a:solidFill>
                  <a:srgbClr val="F6F5F2"/>
                </a:solidFill>
                <a:latin typeface="Code Pro"/>
              </a:rPr>
              <a:t>De-colorizing</a:t>
            </a:r>
          </a:p>
          <a:p>
            <a:pPr>
              <a:lnSpc>
                <a:spcPts val="2520"/>
              </a:lnSpc>
            </a:pPr>
          </a:p>
          <a:p>
            <a:pPr marL="388620" indent="-194310" lvl="1">
              <a:lnSpc>
                <a:spcPts val="2520"/>
              </a:lnSpc>
              <a:buFont typeface="Arial"/>
              <a:buChar char="•"/>
            </a:pPr>
            <a:r>
              <a:rPr lang="en-US" sz="1800">
                <a:solidFill>
                  <a:srgbClr val="F6F5F2"/>
                </a:solidFill>
                <a:latin typeface="Code Pro"/>
              </a:rPr>
              <a:t>Edge Enhancing</a:t>
            </a:r>
          </a:p>
          <a:p>
            <a:pPr>
              <a:lnSpc>
                <a:spcPts val="2520"/>
              </a:lnSpc>
            </a:pPr>
          </a:p>
          <a:p>
            <a:pPr marL="388620" indent="-194310" lvl="1">
              <a:lnSpc>
                <a:spcPts val="2520"/>
              </a:lnSpc>
              <a:buFont typeface="Arial"/>
              <a:buChar char="•"/>
            </a:pPr>
            <a:r>
              <a:rPr lang="en-US" sz="1800">
                <a:solidFill>
                  <a:srgbClr val="F6F5F2"/>
                </a:solidFill>
                <a:latin typeface="Code Pro"/>
              </a:rPr>
              <a:t>Flipping</a:t>
            </a:r>
          </a:p>
          <a:p>
            <a:pPr>
              <a:lnSpc>
                <a:spcPts val="2520"/>
              </a:lnSpc>
            </a:pPr>
          </a:p>
          <a:p>
            <a:pPr marL="388620" indent="-194310" lvl="1">
              <a:lnSpc>
                <a:spcPts val="2520"/>
              </a:lnSpc>
              <a:buFont typeface="Arial"/>
              <a:buChar char="•"/>
            </a:pPr>
            <a:r>
              <a:rPr lang="en-US" sz="1800">
                <a:solidFill>
                  <a:srgbClr val="F6F5F2"/>
                </a:solidFill>
                <a:latin typeface="Code Pro"/>
              </a:rPr>
              <a:t>Rotating</a:t>
            </a:r>
          </a:p>
          <a:p>
            <a:pPr>
              <a:lnSpc>
                <a:spcPts val="2520"/>
              </a:lnSpc>
            </a:pPr>
          </a:p>
          <a:p>
            <a:pPr marL="388620" indent="-194310" lvl="1">
              <a:lnSpc>
                <a:spcPts val="2520"/>
              </a:lnSpc>
              <a:buFont typeface="Arial"/>
              <a:buChar char="•"/>
            </a:pPr>
            <a:r>
              <a:rPr lang="en-US" sz="1800">
                <a:solidFill>
                  <a:srgbClr val="F6F5F2"/>
                </a:solidFill>
                <a:latin typeface="Code Pro"/>
              </a:rPr>
              <a:t>Scaling</a:t>
            </a:r>
          </a:p>
          <a:p>
            <a:pPr>
              <a:lnSpc>
                <a:spcPts val="2520"/>
              </a:lnSpc>
            </a:pPr>
          </a:p>
          <a:p>
            <a:pPr marL="388620" indent="-194310" lvl="1">
              <a:lnSpc>
                <a:spcPts val="2520"/>
              </a:lnSpc>
              <a:buFont typeface="Arial"/>
              <a:buChar char="•"/>
            </a:pPr>
            <a:r>
              <a:rPr lang="en-US" sz="1800">
                <a:solidFill>
                  <a:srgbClr val="F6F5F2"/>
                </a:solidFill>
                <a:latin typeface="Code Pro"/>
              </a:rPr>
              <a:t>Cropping</a:t>
            </a:r>
          </a:p>
        </p:txBody>
      </p:sp>
      <p:sp>
        <p:nvSpPr>
          <p:cNvPr name="TextBox 4" id="4"/>
          <p:cNvSpPr txBox="true"/>
          <p:nvPr/>
        </p:nvSpPr>
        <p:spPr>
          <a:xfrm rot="0">
            <a:off x="10703125" y="2793007"/>
            <a:ext cx="5373061" cy="1081405"/>
          </a:xfrm>
          <a:prstGeom prst="rect">
            <a:avLst/>
          </a:prstGeom>
        </p:spPr>
        <p:txBody>
          <a:bodyPr anchor="t" rtlCol="false" tIns="0" lIns="0" bIns="0" rIns="0">
            <a:spAutoFit/>
          </a:bodyPr>
          <a:lstStyle/>
          <a:p>
            <a:pPr>
              <a:lnSpc>
                <a:spcPts val="3919"/>
              </a:lnSpc>
              <a:spcBef>
                <a:spcPct val="0"/>
              </a:spcBef>
            </a:pPr>
            <a:r>
              <a:rPr lang="en-US" sz="2799">
                <a:solidFill>
                  <a:srgbClr val="F6F5F2"/>
                </a:solidFill>
                <a:latin typeface="Mont Bold"/>
              </a:rPr>
              <a:t>Different types of data augmentation methods</a:t>
            </a:r>
          </a:p>
        </p:txBody>
      </p:sp>
      <p:pic>
        <p:nvPicPr>
          <p:cNvPr name="Picture 5" id="5"/>
          <p:cNvPicPr>
            <a:picLocks noChangeAspect="true"/>
          </p:cNvPicPr>
          <p:nvPr/>
        </p:nvPicPr>
        <p:blipFill>
          <a:blip r:embed="rId4"/>
          <a:srcRect l="0" t="0" r="0" b="0"/>
          <a:stretch>
            <a:fillRect/>
          </a:stretch>
        </p:blipFill>
        <p:spPr>
          <a:xfrm flipH="false" flipV="false" rot="-1040905">
            <a:off x="16224710" y="3246055"/>
            <a:ext cx="5051435" cy="3794891"/>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1755063">
            <a:off x="13248106" y="-1832170"/>
            <a:ext cx="5051435" cy="3794891"/>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1040905">
            <a:off x="11756978" y="8802624"/>
            <a:ext cx="5051435" cy="3794891"/>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447239" y="4371968"/>
            <a:ext cx="11279223" cy="6893861"/>
          </a:xfrm>
          <a:prstGeom prst="rect">
            <a:avLst/>
          </a:prstGeom>
        </p:spPr>
      </p:pic>
      <p:sp>
        <p:nvSpPr>
          <p:cNvPr name="TextBox 3" id="3"/>
          <p:cNvSpPr txBox="true"/>
          <p:nvPr/>
        </p:nvSpPr>
        <p:spPr>
          <a:xfrm rot="0">
            <a:off x="2139995" y="2061745"/>
            <a:ext cx="14008010" cy="216217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Loss Functions for Image Segmentation</a:t>
            </a:r>
          </a:p>
        </p:txBody>
      </p:sp>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141687" y="4799320"/>
            <a:ext cx="10004626" cy="6039156"/>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6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319255">
            <a:off x="3303754" y="1702086"/>
            <a:ext cx="11279223" cy="6893861"/>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634805" y="841026"/>
            <a:ext cx="2956973" cy="8604947"/>
          </a:xfrm>
          <a:prstGeom prst="rect">
            <a:avLst/>
          </a:prstGeom>
        </p:spPr>
      </p:pic>
      <p:pic>
        <p:nvPicPr>
          <p:cNvPr name="Picture 4" id="4"/>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591778" y="841026"/>
            <a:ext cx="3488915" cy="8604947"/>
          </a:xfrm>
          <a:prstGeom prst="rect">
            <a:avLst/>
          </a:prstGeom>
        </p:spPr>
      </p:pic>
      <p:grpSp>
        <p:nvGrpSpPr>
          <p:cNvPr name="Group 5" id="5"/>
          <p:cNvGrpSpPr/>
          <p:nvPr/>
        </p:nvGrpSpPr>
        <p:grpSpPr>
          <a:xfrm rot="0">
            <a:off x="742449" y="2589063"/>
            <a:ext cx="5319105" cy="4050763"/>
            <a:chOff x="0" y="0"/>
            <a:chExt cx="7092140" cy="5401018"/>
          </a:xfrm>
        </p:grpSpPr>
        <p:sp>
          <p:nvSpPr>
            <p:cNvPr name="TextBox 6" id="6"/>
            <p:cNvSpPr txBox="true"/>
            <p:nvPr/>
          </p:nvSpPr>
          <p:spPr>
            <a:xfrm rot="0">
              <a:off x="0" y="-152400"/>
              <a:ext cx="7092140" cy="1302545"/>
            </a:xfrm>
            <a:prstGeom prst="rect">
              <a:avLst/>
            </a:prstGeom>
          </p:spPr>
          <p:txBody>
            <a:bodyPr anchor="t" rtlCol="false" tIns="0" lIns="0" bIns="0" rIns="0">
              <a:spAutoFit/>
            </a:bodyPr>
            <a:lstStyle/>
            <a:p>
              <a:pPr>
                <a:lnSpc>
                  <a:spcPts val="6239"/>
                </a:lnSpc>
              </a:pPr>
              <a:r>
                <a:rPr lang="en-US" sz="5671">
                  <a:solidFill>
                    <a:srgbClr val="F6F5F2"/>
                  </a:solidFill>
                  <a:latin typeface="Mont Bold"/>
                </a:rPr>
                <a:t>Jaccard Loss</a:t>
              </a:r>
            </a:p>
          </p:txBody>
        </p:sp>
        <p:sp>
          <p:nvSpPr>
            <p:cNvPr name="TextBox 7" id="7"/>
            <p:cNvSpPr txBox="true"/>
            <p:nvPr/>
          </p:nvSpPr>
          <p:spPr>
            <a:xfrm rot="0">
              <a:off x="0" y="1758034"/>
              <a:ext cx="7092140" cy="423553"/>
            </a:xfrm>
            <a:prstGeom prst="rect">
              <a:avLst/>
            </a:prstGeom>
          </p:spPr>
          <p:txBody>
            <a:bodyPr anchor="t" rtlCol="false" tIns="0" lIns="0" bIns="0" rIns="0">
              <a:spAutoFit/>
            </a:bodyPr>
            <a:lstStyle/>
            <a:p>
              <a:pPr>
                <a:lnSpc>
                  <a:spcPts val="2605"/>
                </a:lnSpc>
                <a:spcBef>
                  <a:spcPct val="0"/>
                </a:spcBef>
              </a:pPr>
              <a:r>
                <a:rPr lang="en-US" sz="1861">
                  <a:solidFill>
                    <a:srgbClr val="F6F5F2"/>
                  </a:solidFill>
                  <a:latin typeface="Code Pro Bold"/>
                </a:rPr>
                <a:t>Short Summary</a:t>
              </a:r>
            </a:p>
          </p:txBody>
        </p:sp>
        <p:sp>
          <p:nvSpPr>
            <p:cNvPr name="TextBox 8" id="8"/>
            <p:cNvSpPr txBox="true"/>
            <p:nvPr/>
          </p:nvSpPr>
          <p:spPr>
            <a:xfrm rot="0">
              <a:off x="0" y="2445539"/>
              <a:ext cx="6576093" cy="2955479"/>
            </a:xfrm>
            <a:prstGeom prst="rect">
              <a:avLst/>
            </a:prstGeom>
          </p:spPr>
          <p:txBody>
            <a:bodyPr anchor="t" rtlCol="false" tIns="0" lIns="0" bIns="0" rIns="0">
              <a:spAutoFit/>
            </a:bodyPr>
            <a:lstStyle/>
            <a:p>
              <a:pPr>
                <a:lnSpc>
                  <a:spcPts val="2233"/>
                </a:lnSpc>
              </a:pPr>
              <a:r>
                <a:rPr lang="en-US" sz="1595">
                  <a:solidFill>
                    <a:srgbClr val="F6F5F2"/>
                  </a:solidFill>
                  <a:latin typeface="Code Pro"/>
                </a:rPr>
                <a:t>Jaccard Loss is a measure of dissimilarity between two sets. </a:t>
              </a:r>
            </a:p>
            <a:p>
              <a:pPr>
                <a:lnSpc>
                  <a:spcPts val="2233"/>
                </a:lnSpc>
              </a:pPr>
            </a:p>
            <a:p>
              <a:pPr>
                <a:lnSpc>
                  <a:spcPts val="2233"/>
                </a:lnSpc>
                <a:spcBef>
                  <a:spcPct val="0"/>
                </a:spcBef>
              </a:pPr>
              <a:r>
                <a:rPr lang="en-US" sz="1595">
                  <a:solidFill>
                    <a:srgbClr val="F6F5F2"/>
                  </a:solidFill>
                  <a:latin typeface="Code Pro"/>
                </a:rPr>
                <a:t>It is commonly used as a loss function in machine learning tasks such as image segmentation and object detection, where it measures the similarity between predicted and ground truth sets of pixels or objects.</a:t>
              </a:r>
            </a:p>
          </p:txBody>
        </p:sp>
      </p:grpSp>
      <p:sp>
        <p:nvSpPr>
          <p:cNvPr name="TextBox 9" id="9"/>
          <p:cNvSpPr txBox="true"/>
          <p:nvPr/>
        </p:nvSpPr>
        <p:spPr>
          <a:xfrm rot="0">
            <a:off x="12230153" y="2598314"/>
            <a:ext cx="5315398" cy="814984"/>
          </a:xfrm>
          <a:prstGeom prst="rect">
            <a:avLst/>
          </a:prstGeom>
        </p:spPr>
        <p:txBody>
          <a:bodyPr anchor="t" rtlCol="false" tIns="0" lIns="0" bIns="0" rIns="0">
            <a:spAutoFit/>
          </a:bodyPr>
          <a:lstStyle/>
          <a:p>
            <a:pPr algn="l" marL="0" indent="0" lvl="0">
              <a:lnSpc>
                <a:spcPts val="6239"/>
              </a:lnSpc>
              <a:spcBef>
                <a:spcPct val="0"/>
              </a:spcBef>
            </a:pPr>
            <a:r>
              <a:rPr lang="en-US" sz="5671">
                <a:solidFill>
                  <a:srgbClr val="F6F5F2"/>
                </a:solidFill>
                <a:latin typeface="Code Pro Bold"/>
              </a:rPr>
              <a:t>Dice Loss</a:t>
            </a:r>
          </a:p>
        </p:txBody>
      </p:sp>
      <p:sp>
        <p:nvSpPr>
          <p:cNvPr name="TextBox 10" id="10"/>
          <p:cNvSpPr txBox="true"/>
          <p:nvPr/>
        </p:nvSpPr>
        <p:spPr>
          <a:xfrm rot="0">
            <a:off x="12230153" y="3920412"/>
            <a:ext cx="5315398" cy="324203"/>
          </a:xfrm>
          <a:prstGeom prst="rect">
            <a:avLst/>
          </a:prstGeom>
        </p:spPr>
        <p:txBody>
          <a:bodyPr anchor="t" rtlCol="false" tIns="0" lIns="0" bIns="0" rIns="0">
            <a:spAutoFit/>
          </a:bodyPr>
          <a:lstStyle/>
          <a:p>
            <a:pPr algn="l" marL="0" indent="0" lvl="0">
              <a:lnSpc>
                <a:spcPts val="2605"/>
              </a:lnSpc>
              <a:spcBef>
                <a:spcPct val="0"/>
              </a:spcBef>
            </a:pPr>
            <a:r>
              <a:rPr lang="en-US" sz="1861">
                <a:solidFill>
                  <a:srgbClr val="F6F5F2"/>
                </a:solidFill>
                <a:latin typeface="Code Pro Bold"/>
              </a:rPr>
              <a:t>Short Summary</a:t>
            </a:r>
          </a:p>
        </p:txBody>
      </p:sp>
      <p:sp>
        <p:nvSpPr>
          <p:cNvPr name="TextBox 11" id="11"/>
          <p:cNvSpPr txBox="true"/>
          <p:nvPr/>
        </p:nvSpPr>
        <p:spPr>
          <a:xfrm rot="0">
            <a:off x="12230153" y="4462131"/>
            <a:ext cx="4657142" cy="2483606"/>
          </a:xfrm>
          <a:prstGeom prst="rect">
            <a:avLst/>
          </a:prstGeom>
        </p:spPr>
        <p:txBody>
          <a:bodyPr anchor="t" rtlCol="false" tIns="0" lIns="0" bIns="0" rIns="0">
            <a:spAutoFit/>
          </a:bodyPr>
          <a:lstStyle/>
          <a:p>
            <a:pPr>
              <a:lnSpc>
                <a:spcPts val="2233"/>
              </a:lnSpc>
            </a:pPr>
            <a:r>
              <a:rPr lang="en-US" sz="1595">
                <a:solidFill>
                  <a:srgbClr val="F6F5F2"/>
                </a:solidFill>
                <a:latin typeface="Code Pro"/>
              </a:rPr>
              <a:t>Dice Loss is a measure of similarity between two sets. It is commonly used as a loss function in image segmentation tasks, where it measures the overlap between predicted and ground truth sets of pixels.</a:t>
            </a:r>
          </a:p>
          <a:p>
            <a:pPr>
              <a:lnSpc>
                <a:spcPts val="2233"/>
              </a:lnSpc>
            </a:pPr>
          </a:p>
          <a:p>
            <a:pPr algn="l" marL="0" indent="0" lvl="0">
              <a:lnSpc>
                <a:spcPts val="2233"/>
              </a:lnSpc>
              <a:spcBef>
                <a:spcPct val="0"/>
              </a:spcBef>
            </a:pPr>
            <a:r>
              <a:rPr lang="en-US" sz="1595">
                <a:solidFill>
                  <a:srgbClr val="F6F5F2"/>
                </a:solidFill>
                <a:latin typeface="Code Pro"/>
              </a:rPr>
              <a:t> It is similar to Jaccard Loss, but uses the F1 score instead of intersection over union as the similarity measure.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6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303754" y="1702086"/>
            <a:ext cx="11279223" cy="6893861"/>
          </a:xfrm>
          <a:prstGeom prst="rect">
            <a:avLst/>
          </a:prstGeom>
        </p:spPr>
      </p:pic>
      <p:sp>
        <p:nvSpPr>
          <p:cNvPr name="TextBox 3" id="3"/>
          <p:cNvSpPr txBox="true"/>
          <p:nvPr/>
        </p:nvSpPr>
        <p:spPr>
          <a:xfrm rot="0">
            <a:off x="742449" y="2694647"/>
            <a:ext cx="4720059" cy="1805584"/>
          </a:xfrm>
          <a:prstGeom prst="rect">
            <a:avLst/>
          </a:prstGeom>
        </p:spPr>
        <p:txBody>
          <a:bodyPr anchor="t" rtlCol="false" tIns="0" lIns="0" bIns="0" rIns="0">
            <a:spAutoFit/>
          </a:bodyPr>
          <a:lstStyle/>
          <a:p>
            <a:pPr>
              <a:lnSpc>
                <a:spcPts val="6239"/>
              </a:lnSpc>
            </a:pPr>
            <a:r>
              <a:rPr lang="en-US" sz="5671">
                <a:solidFill>
                  <a:srgbClr val="F6F5F2"/>
                </a:solidFill>
                <a:latin typeface="Mont Bold"/>
              </a:rPr>
              <a:t>Predicted Mask</a:t>
            </a:r>
          </a:p>
        </p:txBody>
      </p:sp>
      <p:sp>
        <p:nvSpPr>
          <p:cNvPr name="TextBox 4" id="4"/>
          <p:cNvSpPr txBox="true"/>
          <p:nvPr/>
        </p:nvSpPr>
        <p:spPr>
          <a:xfrm rot="0">
            <a:off x="742449" y="4646534"/>
            <a:ext cx="4376613" cy="3061842"/>
          </a:xfrm>
          <a:prstGeom prst="rect">
            <a:avLst/>
          </a:prstGeom>
        </p:spPr>
        <p:txBody>
          <a:bodyPr anchor="t" rtlCol="false" tIns="0" lIns="0" bIns="0" rIns="0">
            <a:spAutoFit/>
          </a:bodyPr>
          <a:lstStyle/>
          <a:p>
            <a:pPr>
              <a:lnSpc>
                <a:spcPts val="2233"/>
              </a:lnSpc>
            </a:pPr>
            <a:r>
              <a:rPr lang="en-US" sz="1595">
                <a:solidFill>
                  <a:srgbClr val="F6F5F2"/>
                </a:solidFill>
                <a:latin typeface="Code Pro"/>
              </a:rPr>
              <a:t>a predicted mask is the output of a segmentation model that labels each pixel in an image as belonging to a particular class or object. </a:t>
            </a:r>
          </a:p>
          <a:p>
            <a:pPr>
              <a:lnSpc>
                <a:spcPts val="2233"/>
              </a:lnSpc>
            </a:pPr>
          </a:p>
          <a:p>
            <a:pPr>
              <a:lnSpc>
                <a:spcPts val="2233"/>
              </a:lnSpc>
              <a:spcBef>
                <a:spcPct val="0"/>
              </a:spcBef>
            </a:pPr>
            <a:r>
              <a:rPr lang="en-US" sz="1595">
                <a:solidFill>
                  <a:srgbClr val="F6F5F2"/>
                </a:solidFill>
                <a:latin typeface="Code Pro"/>
              </a:rPr>
              <a:t>The predicted mask is compared to the ground truth mask to evaluate the performance of the model, with the goal of achieving high accuracy and minimizing errors in the segmentation results.</a:t>
            </a:r>
          </a:p>
        </p:txBody>
      </p:sp>
      <p:sp>
        <p:nvSpPr>
          <p:cNvPr name="TextBox 5" id="5"/>
          <p:cNvSpPr txBox="true"/>
          <p:nvPr/>
        </p:nvSpPr>
        <p:spPr>
          <a:xfrm rot="0">
            <a:off x="12858273" y="2858655"/>
            <a:ext cx="5315398" cy="814984"/>
          </a:xfrm>
          <a:prstGeom prst="rect">
            <a:avLst/>
          </a:prstGeom>
        </p:spPr>
        <p:txBody>
          <a:bodyPr anchor="t" rtlCol="false" tIns="0" lIns="0" bIns="0" rIns="0">
            <a:spAutoFit/>
          </a:bodyPr>
          <a:lstStyle/>
          <a:p>
            <a:pPr algn="l" marL="0" indent="0" lvl="0">
              <a:lnSpc>
                <a:spcPts val="6239"/>
              </a:lnSpc>
              <a:spcBef>
                <a:spcPct val="0"/>
              </a:spcBef>
            </a:pPr>
            <a:r>
              <a:rPr lang="en-US" sz="5671">
                <a:solidFill>
                  <a:srgbClr val="F6F5F2"/>
                </a:solidFill>
                <a:latin typeface="Code Pro Bold"/>
              </a:rPr>
              <a:t>Ground Truth</a:t>
            </a:r>
          </a:p>
        </p:txBody>
      </p:sp>
      <p:sp>
        <p:nvSpPr>
          <p:cNvPr name="TextBox 6" id="6"/>
          <p:cNvSpPr txBox="true"/>
          <p:nvPr/>
        </p:nvSpPr>
        <p:spPr>
          <a:xfrm rot="0">
            <a:off x="13077079" y="3920412"/>
            <a:ext cx="5315398" cy="324203"/>
          </a:xfrm>
          <a:prstGeom prst="rect">
            <a:avLst/>
          </a:prstGeom>
        </p:spPr>
        <p:txBody>
          <a:bodyPr anchor="t" rtlCol="false" tIns="0" lIns="0" bIns="0" rIns="0">
            <a:spAutoFit/>
          </a:bodyPr>
          <a:lstStyle/>
          <a:p>
            <a:pPr algn="l" marL="0" indent="0" lvl="0">
              <a:lnSpc>
                <a:spcPts val="2605"/>
              </a:lnSpc>
              <a:spcBef>
                <a:spcPct val="0"/>
              </a:spcBef>
            </a:pPr>
            <a:r>
              <a:rPr lang="en-US" sz="1861">
                <a:solidFill>
                  <a:srgbClr val="F6F5F2"/>
                </a:solidFill>
                <a:latin typeface="Code Pro Bold"/>
              </a:rPr>
              <a:t>Also called "Original Mask"</a:t>
            </a:r>
          </a:p>
        </p:txBody>
      </p:sp>
      <p:sp>
        <p:nvSpPr>
          <p:cNvPr name="TextBox 7" id="7"/>
          <p:cNvSpPr txBox="true"/>
          <p:nvPr/>
        </p:nvSpPr>
        <p:spPr>
          <a:xfrm rot="0">
            <a:off x="13077079" y="4462131"/>
            <a:ext cx="4657142" cy="3036056"/>
          </a:xfrm>
          <a:prstGeom prst="rect">
            <a:avLst/>
          </a:prstGeom>
        </p:spPr>
        <p:txBody>
          <a:bodyPr anchor="t" rtlCol="false" tIns="0" lIns="0" bIns="0" rIns="0">
            <a:spAutoFit/>
          </a:bodyPr>
          <a:lstStyle/>
          <a:p>
            <a:pPr>
              <a:lnSpc>
                <a:spcPts val="2233"/>
              </a:lnSpc>
            </a:pPr>
          </a:p>
          <a:p>
            <a:pPr>
              <a:lnSpc>
                <a:spcPts val="2233"/>
              </a:lnSpc>
            </a:pPr>
            <a:r>
              <a:rPr lang="en-US" sz="1595">
                <a:solidFill>
                  <a:srgbClr val="F6F5F2"/>
                </a:solidFill>
                <a:latin typeface="Code Pro"/>
              </a:rPr>
              <a:t>A ground truth mask is a manually annotated segmentation mask that represents the true or desired segmentation of an image. </a:t>
            </a:r>
          </a:p>
          <a:p>
            <a:pPr>
              <a:lnSpc>
                <a:spcPts val="2233"/>
              </a:lnSpc>
            </a:pPr>
          </a:p>
          <a:p>
            <a:pPr algn="l" marL="0" indent="0" lvl="0">
              <a:lnSpc>
                <a:spcPts val="2233"/>
              </a:lnSpc>
              <a:spcBef>
                <a:spcPct val="0"/>
              </a:spcBef>
            </a:pPr>
            <a:r>
              <a:rPr lang="en-US" sz="1595">
                <a:solidFill>
                  <a:srgbClr val="F6F5F2"/>
                </a:solidFill>
                <a:latin typeface="Code Pro"/>
              </a:rPr>
              <a:t>Each pixel in the mask is labeled with a corresponding class or object, and it serves as a standard of comparison for evaluating the accuracy and performance of machine learning algorithms used for image segmentation tasks.</a:t>
            </a:r>
          </a:p>
        </p:txBody>
      </p:sp>
      <p:pic>
        <p:nvPicPr>
          <p:cNvPr name="Picture 8" id="8"/>
          <p:cNvPicPr>
            <a:picLocks noChangeAspect="true"/>
          </p:cNvPicPr>
          <p:nvPr/>
        </p:nvPicPr>
        <p:blipFill>
          <a:blip r:embed="rId5"/>
          <a:srcRect l="34837" t="393" r="34624" b="0"/>
          <a:stretch>
            <a:fillRect/>
          </a:stretch>
        </p:blipFill>
        <p:spPr>
          <a:xfrm flipH="false" flipV="false" rot="0">
            <a:off x="10461898" y="4103942"/>
            <a:ext cx="2128173" cy="2327954"/>
          </a:xfrm>
          <a:prstGeom prst="rect">
            <a:avLst/>
          </a:prstGeom>
        </p:spPr>
      </p:pic>
      <p:pic>
        <p:nvPicPr>
          <p:cNvPr name="Picture 9" id="9"/>
          <p:cNvPicPr>
            <a:picLocks noChangeAspect="true"/>
          </p:cNvPicPr>
          <p:nvPr/>
        </p:nvPicPr>
        <p:blipFill>
          <a:blip r:embed="rId5"/>
          <a:srcRect l="69231" t="393" r="230" b="0"/>
          <a:stretch>
            <a:fillRect/>
          </a:stretch>
        </p:blipFill>
        <p:spPr>
          <a:xfrm flipH="false" flipV="false" rot="0">
            <a:off x="5119062" y="4106325"/>
            <a:ext cx="2125994" cy="232557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833112" y="3747315"/>
            <a:ext cx="3809537" cy="3809537"/>
            <a:chOff x="0" y="0"/>
            <a:chExt cx="6350000" cy="6350000"/>
          </a:xfrm>
        </p:grpSpPr>
        <p:sp>
          <p:nvSpPr>
            <p:cNvPr name="Freeform 3" id="3"/>
            <p:cNvSpPr/>
            <p:nvPr/>
          </p:nvSpPr>
          <p:spPr>
            <a:xfrm flipH="false" flipV="false">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0" r="0" t="-24985" b="-24985"/>
              </a:stretch>
            </a:blipFill>
          </p:spPr>
        </p:sp>
      </p:grpSp>
      <p:grpSp>
        <p:nvGrpSpPr>
          <p:cNvPr name="Group 4" id="4"/>
          <p:cNvGrpSpPr>
            <a:grpSpLocks noChangeAspect="true"/>
          </p:cNvGrpSpPr>
          <p:nvPr/>
        </p:nvGrpSpPr>
        <p:grpSpPr>
          <a:xfrm rot="0">
            <a:off x="9424324" y="3747315"/>
            <a:ext cx="3809537" cy="3809537"/>
            <a:chOff x="0" y="0"/>
            <a:chExt cx="6350000" cy="6350000"/>
          </a:xfrm>
        </p:grpSpPr>
        <p:sp>
          <p:nvSpPr>
            <p:cNvPr name="Freeform 5" id="5"/>
            <p:cNvSpPr/>
            <p:nvPr/>
          </p:nvSpPr>
          <p:spPr>
            <a:xfrm flipH="false" flipV="false">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0" r="0" t="-6817" b="-47950"/>
              </a:stretch>
            </a:blipFill>
          </p:spPr>
        </p:sp>
      </p:grpSp>
      <p:grpSp>
        <p:nvGrpSpPr>
          <p:cNvPr name="Group 6" id="6"/>
          <p:cNvGrpSpPr/>
          <p:nvPr/>
        </p:nvGrpSpPr>
        <p:grpSpPr>
          <a:xfrm rot="0">
            <a:off x="3022178" y="8067302"/>
            <a:ext cx="5431405" cy="1326732"/>
            <a:chOff x="0" y="0"/>
            <a:chExt cx="7241874" cy="1768976"/>
          </a:xfrm>
        </p:grpSpPr>
        <p:sp>
          <p:nvSpPr>
            <p:cNvPr name="TextBox 7" id="7"/>
            <p:cNvSpPr txBox="true"/>
            <p:nvPr/>
          </p:nvSpPr>
          <p:spPr>
            <a:xfrm rot="0">
              <a:off x="0" y="-47625"/>
              <a:ext cx="7241874" cy="562808"/>
            </a:xfrm>
            <a:prstGeom prst="rect">
              <a:avLst/>
            </a:prstGeom>
          </p:spPr>
          <p:txBody>
            <a:bodyPr anchor="t" rtlCol="false" tIns="0" lIns="0" bIns="0" rIns="0">
              <a:spAutoFit/>
            </a:bodyPr>
            <a:lstStyle/>
            <a:p>
              <a:pPr algn="ctr">
                <a:lnSpc>
                  <a:spcPts val="3570"/>
                </a:lnSpc>
                <a:spcBef>
                  <a:spcPct val="0"/>
                </a:spcBef>
              </a:pPr>
              <a:r>
                <a:rPr lang="en-US" sz="2550">
                  <a:solidFill>
                    <a:srgbClr val="F6F5F2"/>
                  </a:solidFill>
                  <a:latin typeface="Code Pro Bold"/>
                </a:rPr>
                <a:t>Alana Burrell</a:t>
              </a:r>
            </a:p>
          </p:txBody>
        </p:sp>
        <p:sp>
          <p:nvSpPr>
            <p:cNvPr name="TextBox 8" id="8"/>
            <p:cNvSpPr txBox="true"/>
            <p:nvPr/>
          </p:nvSpPr>
          <p:spPr>
            <a:xfrm rot="0">
              <a:off x="0" y="777362"/>
              <a:ext cx="7241874" cy="991614"/>
            </a:xfrm>
            <a:prstGeom prst="rect">
              <a:avLst/>
            </a:prstGeom>
          </p:spPr>
          <p:txBody>
            <a:bodyPr anchor="t" rtlCol="false" tIns="0" lIns="0" bIns="0" rIns="0">
              <a:spAutoFit/>
            </a:bodyPr>
            <a:lstStyle/>
            <a:p>
              <a:pPr algn="ctr">
                <a:lnSpc>
                  <a:spcPts val="3060"/>
                </a:lnSpc>
              </a:pPr>
              <a:r>
                <a:rPr lang="en-US" sz="2186">
                  <a:solidFill>
                    <a:srgbClr val="F6F5F2"/>
                  </a:solidFill>
                  <a:latin typeface="Code Pro"/>
                </a:rPr>
                <a:t>Senior</a:t>
              </a:r>
            </a:p>
            <a:p>
              <a:pPr algn="ctr">
                <a:lnSpc>
                  <a:spcPts val="3060"/>
                </a:lnSpc>
                <a:spcBef>
                  <a:spcPct val="0"/>
                </a:spcBef>
              </a:pPr>
              <a:r>
                <a:rPr lang="en-US" sz="2186">
                  <a:solidFill>
                    <a:srgbClr val="F6F5F2"/>
                  </a:solidFill>
                  <a:latin typeface="Code Pro"/>
                </a:rPr>
                <a:t>Comp. Science &amp; Comp. Engr. </a:t>
              </a:r>
            </a:p>
          </p:txBody>
        </p:sp>
      </p:grpSp>
      <p:sp>
        <p:nvSpPr>
          <p:cNvPr name="TextBox 9" id="9"/>
          <p:cNvSpPr txBox="true"/>
          <p:nvPr/>
        </p:nvSpPr>
        <p:spPr>
          <a:xfrm rot="-5400000">
            <a:off x="15070890" y="6582253"/>
            <a:ext cx="5283932" cy="339628"/>
          </a:xfrm>
          <a:prstGeom prst="rect">
            <a:avLst/>
          </a:prstGeom>
        </p:spPr>
        <p:txBody>
          <a:bodyPr anchor="t" rtlCol="false" tIns="0" lIns="0" bIns="0" rIns="0">
            <a:spAutoFit/>
          </a:bodyPr>
          <a:lstStyle/>
          <a:p>
            <a:pPr algn="just">
              <a:lnSpc>
                <a:spcPts val="2805"/>
              </a:lnSpc>
              <a:spcBef>
                <a:spcPct val="0"/>
              </a:spcBef>
            </a:pPr>
            <a:r>
              <a:rPr lang="en-US" sz="2003" spc="200">
                <a:solidFill>
                  <a:srgbClr val="F6F5F2"/>
                </a:solidFill>
                <a:latin typeface="Code Pro Light Bold"/>
              </a:rPr>
              <a:t>SPELMAN COLLEGE</a:t>
            </a:r>
          </a:p>
        </p:txBody>
      </p:sp>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488994" y="354330"/>
            <a:ext cx="6357135" cy="4114800"/>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831716">
            <a:off x="-378763" y="5349668"/>
            <a:ext cx="4242332" cy="5339319"/>
          </a:xfrm>
          <a:prstGeom prst="rect">
            <a:avLst/>
          </a:prstGeom>
        </p:spPr>
      </p:pic>
      <p:grpSp>
        <p:nvGrpSpPr>
          <p:cNvPr name="Group 12" id="12"/>
          <p:cNvGrpSpPr>
            <a:grpSpLocks noChangeAspect="true"/>
          </p:cNvGrpSpPr>
          <p:nvPr/>
        </p:nvGrpSpPr>
        <p:grpSpPr>
          <a:xfrm rot="0">
            <a:off x="3833112" y="3747315"/>
            <a:ext cx="3809537" cy="3809537"/>
            <a:chOff x="0" y="0"/>
            <a:chExt cx="6350000" cy="6350000"/>
          </a:xfrm>
        </p:grpSpPr>
        <p:sp>
          <p:nvSpPr>
            <p:cNvPr name="Freeform 13" id="13"/>
            <p:cNvSpPr/>
            <p:nvPr/>
          </p:nvSpPr>
          <p:spPr>
            <a:xfrm flipH="false" flipV="false">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362" r="0" t="-15041" b="-10385"/>
              </a:stretch>
            </a:blipFill>
          </p:spPr>
        </p:sp>
      </p:grpSp>
      <p:sp>
        <p:nvSpPr>
          <p:cNvPr name="TextBox 14" id="14"/>
          <p:cNvSpPr txBox="true"/>
          <p:nvPr/>
        </p:nvSpPr>
        <p:spPr>
          <a:xfrm rot="0">
            <a:off x="8955447" y="8019677"/>
            <a:ext cx="4747291" cy="434013"/>
          </a:xfrm>
          <a:prstGeom prst="rect">
            <a:avLst/>
          </a:prstGeom>
        </p:spPr>
        <p:txBody>
          <a:bodyPr anchor="t" rtlCol="false" tIns="0" lIns="0" bIns="0" rIns="0">
            <a:spAutoFit/>
          </a:bodyPr>
          <a:lstStyle/>
          <a:p>
            <a:pPr algn="ctr" marL="0" indent="0" lvl="0">
              <a:lnSpc>
                <a:spcPts val="3570"/>
              </a:lnSpc>
              <a:spcBef>
                <a:spcPct val="0"/>
              </a:spcBef>
            </a:pPr>
            <a:r>
              <a:rPr lang="en-US" sz="2550">
                <a:solidFill>
                  <a:srgbClr val="F6F5F2"/>
                </a:solidFill>
                <a:latin typeface="Code Pro Bold"/>
              </a:rPr>
              <a:t>Johndell Cumberbatch</a:t>
            </a:r>
          </a:p>
        </p:txBody>
      </p:sp>
      <p:sp>
        <p:nvSpPr>
          <p:cNvPr name="TextBox 15" id="15"/>
          <p:cNvSpPr txBox="true"/>
          <p:nvPr/>
        </p:nvSpPr>
        <p:spPr>
          <a:xfrm rot="0">
            <a:off x="8955447" y="8638417"/>
            <a:ext cx="4747291" cy="755617"/>
          </a:xfrm>
          <a:prstGeom prst="rect">
            <a:avLst/>
          </a:prstGeom>
        </p:spPr>
        <p:txBody>
          <a:bodyPr anchor="t" rtlCol="false" tIns="0" lIns="0" bIns="0" rIns="0">
            <a:spAutoFit/>
          </a:bodyPr>
          <a:lstStyle/>
          <a:p>
            <a:pPr algn="ctr">
              <a:lnSpc>
                <a:spcPts val="3060"/>
              </a:lnSpc>
            </a:pPr>
            <a:r>
              <a:rPr lang="en-US" sz="2186">
                <a:solidFill>
                  <a:srgbClr val="F6F5F2"/>
                </a:solidFill>
                <a:latin typeface="Code Pro"/>
              </a:rPr>
              <a:t>Senior</a:t>
            </a:r>
          </a:p>
          <a:p>
            <a:pPr algn="ctr" marL="0" indent="0" lvl="0">
              <a:lnSpc>
                <a:spcPts val="3060"/>
              </a:lnSpc>
              <a:spcBef>
                <a:spcPct val="0"/>
              </a:spcBef>
            </a:pPr>
            <a:r>
              <a:rPr lang="en-US" sz="2186">
                <a:solidFill>
                  <a:srgbClr val="F6F5F2"/>
                </a:solidFill>
                <a:latin typeface="Code Pro"/>
              </a:rPr>
              <a:t>Economics</a:t>
            </a:r>
          </a:p>
        </p:txBody>
      </p:sp>
      <p:grpSp>
        <p:nvGrpSpPr>
          <p:cNvPr name="Group 16" id="16"/>
          <p:cNvGrpSpPr/>
          <p:nvPr/>
        </p:nvGrpSpPr>
        <p:grpSpPr>
          <a:xfrm rot="0">
            <a:off x="3532316" y="1028700"/>
            <a:ext cx="9660284" cy="1689362"/>
            <a:chOff x="0" y="0"/>
            <a:chExt cx="12880378" cy="2252483"/>
          </a:xfrm>
        </p:grpSpPr>
        <p:sp>
          <p:nvSpPr>
            <p:cNvPr name="TextBox 17" id="17"/>
            <p:cNvSpPr txBox="true"/>
            <p:nvPr/>
          </p:nvSpPr>
          <p:spPr>
            <a:xfrm rot="0">
              <a:off x="0" y="-304800"/>
              <a:ext cx="12880378" cy="1930400"/>
            </a:xfrm>
            <a:prstGeom prst="rect">
              <a:avLst/>
            </a:prstGeom>
          </p:spPr>
          <p:txBody>
            <a:bodyPr anchor="t" rtlCol="false" tIns="0" lIns="0" bIns="0" rIns="0">
              <a:spAutoFit/>
            </a:bodyPr>
            <a:lstStyle/>
            <a:p>
              <a:pPr algn="ctr">
                <a:lnSpc>
                  <a:spcPts val="9600"/>
                </a:lnSpc>
              </a:pPr>
              <a:r>
                <a:rPr lang="en-US" sz="8000">
                  <a:solidFill>
                    <a:srgbClr val="F6F5F2"/>
                  </a:solidFill>
                  <a:latin typeface="Mont Bold"/>
                </a:rPr>
                <a:t>Meet the Team</a:t>
              </a:r>
            </a:p>
          </p:txBody>
        </p:sp>
        <p:sp>
          <p:nvSpPr>
            <p:cNvPr name="TextBox 18" id="18"/>
            <p:cNvSpPr txBox="true"/>
            <p:nvPr/>
          </p:nvSpPr>
          <p:spPr>
            <a:xfrm rot="0">
              <a:off x="0" y="1717813"/>
              <a:ext cx="12880378" cy="534670"/>
            </a:xfrm>
            <a:prstGeom prst="rect">
              <a:avLst/>
            </a:prstGeom>
          </p:spPr>
          <p:txBody>
            <a:bodyPr anchor="t" rtlCol="false" tIns="0" lIns="0" bIns="0" rIns="0">
              <a:spAutoFit/>
            </a:bodyPr>
            <a:lstStyle/>
            <a:p>
              <a:pPr algn="ctr">
                <a:lnSpc>
                  <a:spcPts val="3359"/>
                </a:lnSpc>
                <a:spcBef>
                  <a:spcPct val="0"/>
                </a:spcBef>
              </a:pPr>
              <a:r>
                <a:rPr lang="en-US" sz="2400">
                  <a:solidFill>
                    <a:srgbClr val="F6F5F2"/>
                  </a:solidFill>
                  <a:latin typeface="Code Pro"/>
                </a:rPr>
                <a:t>Group 4</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4999" t="0" r="4999" b="1000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141687" y="4799320"/>
            <a:ext cx="10004626" cy="6039156"/>
          </a:xfrm>
          <a:prstGeom prst="rect">
            <a:avLst/>
          </a:prstGeom>
        </p:spPr>
      </p:pic>
      <p:sp>
        <p:nvSpPr>
          <p:cNvPr name="TextBox 4" id="4"/>
          <p:cNvSpPr txBox="true"/>
          <p:nvPr/>
        </p:nvSpPr>
        <p:spPr>
          <a:xfrm rot="0">
            <a:off x="2139995" y="2355850"/>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Results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848724" y="4573091"/>
            <a:ext cx="14590551" cy="4685209"/>
          </a:xfrm>
          <a:prstGeom prst="rect">
            <a:avLst/>
          </a:prstGeom>
        </p:spPr>
      </p:pic>
      <p:pic>
        <p:nvPicPr>
          <p:cNvPr name="Picture 3" id="3"/>
          <p:cNvPicPr>
            <a:picLocks noChangeAspect="true"/>
          </p:cNvPicPr>
          <p:nvPr/>
        </p:nvPicPr>
        <p:blipFill>
          <a:blip r:embed="rId4">
            <a:alphaModFix amt="4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482377" y="5061532"/>
            <a:ext cx="1821514" cy="163936"/>
          </a:xfrm>
          <a:prstGeom prst="rect">
            <a:avLst/>
          </a:prstGeom>
        </p:spPr>
      </p:pic>
      <p:pic>
        <p:nvPicPr>
          <p:cNvPr name="Picture 4" id="4"/>
          <p:cNvPicPr>
            <a:picLocks noChangeAspect="true"/>
          </p:cNvPicPr>
          <p:nvPr/>
        </p:nvPicPr>
        <p:blipFill>
          <a:blip r:embed="rId6">
            <a:alphaModFix amt="5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848724" y="8653864"/>
            <a:ext cx="2373429" cy="474686"/>
          </a:xfrm>
          <a:prstGeom prst="rect">
            <a:avLst/>
          </a:prstGeom>
        </p:spPr>
      </p:pic>
      <p:sp>
        <p:nvSpPr>
          <p:cNvPr name="TextBox 5" id="5"/>
          <p:cNvSpPr txBox="true"/>
          <p:nvPr/>
        </p:nvSpPr>
        <p:spPr>
          <a:xfrm rot="0">
            <a:off x="2139995" y="809625"/>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Results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50303"/>
          <a:stretch>
            <a:fillRect/>
          </a:stretch>
        </p:blipFill>
        <p:spPr>
          <a:xfrm flipH="false" flipV="false" rot="0">
            <a:off x="1028700" y="2000250"/>
            <a:ext cx="9582837" cy="3525008"/>
          </a:xfrm>
          <a:prstGeom prst="rect">
            <a:avLst/>
          </a:prstGeom>
        </p:spPr>
      </p:pic>
      <p:pic>
        <p:nvPicPr>
          <p:cNvPr name="Picture 3" id="3"/>
          <p:cNvPicPr>
            <a:picLocks noChangeAspect="true"/>
          </p:cNvPicPr>
          <p:nvPr/>
        </p:nvPicPr>
        <p:blipFill>
          <a:blip r:embed="rId3"/>
          <a:srcRect l="0" t="49828" r="0" b="0"/>
          <a:stretch>
            <a:fillRect/>
          </a:stretch>
        </p:blipFill>
        <p:spPr>
          <a:xfrm flipH="false" flipV="false" rot="0">
            <a:off x="7701142" y="5708758"/>
            <a:ext cx="9558158" cy="3549542"/>
          </a:xfrm>
          <a:prstGeom prst="rect">
            <a:avLst/>
          </a:prstGeom>
        </p:spPr>
      </p:pic>
      <p:sp>
        <p:nvSpPr>
          <p:cNvPr name="TextBox 4" id="4"/>
          <p:cNvSpPr txBox="true"/>
          <p:nvPr/>
        </p:nvSpPr>
        <p:spPr>
          <a:xfrm rot="0">
            <a:off x="5476216" y="9144000"/>
            <a:ext cx="14008010" cy="571500"/>
          </a:xfrm>
          <a:prstGeom prst="rect">
            <a:avLst/>
          </a:prstGeom>
        </p:spPr>
        <p:txBody>
          <a:bodyPr anchor="t" rtlCol="false" tIns="0" lIns="0" bIns="0" rIns="0">
            <a:spAutoFit/>
          </a:bodyPr>
          <a:lstStyle/>
          <a:p>
            <a:pPr algn="ctr">
              <a:lnSpc>
                <a:spcPts val="3600"/>
              </a:lnSpc>
            </a:pPr>
            <a:r>
              <a:rPr lang="en-US" sz="3000">
                <a:solidFill>
                  <a:srgbClr val="F6F5F2"/>
                </a:solidFill>
                <a:latin typeface="Mont Bold"/>
              </a:rPr>
              <a:t>Row 2</a:t>
            </a:r>
          </a:p>
        </p:txBody>
      </p:sp>
      <p:sp>
        <p:nvSpPr>
          <p:cNvPr name="TextBox 5" id="5"/>
          <p:cNvSpPr txBox="true"/>
          <p:nvPr/>
        </p:nvSpPr>
        <p:spPr>
          <a:xfrm rot="0">
            <a:off x="-1183886" y="5410958"/>
            <a:ext cx="14008010" cy="571500"/>
          </a:xfrm>
          <a:prstGeom prst="rect">
            <a:avLst/>
          </a:prstGeom>
        </p:spPr>
        <p:txBody>
          <a:bodyPr anchor="t" rtlCol="false" tIns="0" lIns="0" bIns="0" rIns="0">
            <a:spAutoFit/>
          </a:bodyPr>
          <a:lstStyle/>
          <a:p>
            <a:pPr algn="ctr">
              <a:lnSpc>
                <a:spcPts val="3600"/>
              </a:lnSpc>
            </a:pPr>
            <a:r>
              <a:rPr lang="en-US" sz="3000">
                <a:solidFill>
                  <a:srgbClr val="F6F5F2"/>
                </a:solidFill>
                <a:latin typeface="Mont Bold"/>
              </a:rPr>
              <a:t>Row 1</a:t>
            </a:r>
          </a:p>
        </p:txBody>
      </p:sp>
      <p:sp>
        <p:nvSpPr>
          <p:cNvPr name="TextBox 6" id="6"/>
          <p:cNvSpPr txBox="true"/>
          <p:nvPr/>
        </p:nvSpPr>
        <p:spPr>
          <a:xfrm rot="0">
            <a:off x="2139995" y="809625"/>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Results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blip>
          <a:srcRect l="0" t="393" r="0" b="8268"/>
          <a:stretch>
            <a:fillRect/>
          </a:stretch>
        </p:blipFill>
        <p:spPr>
          <a:xfrm flipH="false" flipV="false" rot="0">
            <a:off x="0" y="4605364"/>
            <a:ext cx="18548278" cy="568163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141687" y="4799320"/>
            <a:ext cx="10004626" cy="6039156"/>
          </a:xfrm>
          <a:prstGeom prst="rect">
            <a:avLst/>
          </a:prstGeom>
        </p:spPr>
      </p:pic>
      <p:sp>
        <p:nvSpPr>
          <p:cNvPr name="TextBox 4" id="4"/>
          <p:cNvSpPr txBox="true"/>
          <p:nvPr/>
        </p:nvSpPr>
        <p:spPr>
          <a:xfrm rot="0">
            <a:off x="2139995" y="2355850"/>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Conclusion</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162942"/>
        </a:solidFill>
      </p:bgPr>
    </p:bg>
    <p:spTree>
      <p:nvGrpSpPr>
        <p:cNvPr id="1" name=""/>
        <p:cNvGrpSpPr/>
        <p:nvPr/>
      </p:nvGrpSpPr>
      <p:grpSpPr>
        <a:xfrm>
          <a:off x="0" y="0"/>
          <a:ext cx="0" cy="0"/>
          <a:chOff x="0" y="0"/>
          <a:chExt cx="0" cy="0"/>
        </a:xfrm>
      </p:grpSpPr>
      <p:sp>
        <p:nvSpPr>
          <p:cNvPr name="TextBox 2" id="2"/>
          <p:cNvSpPr txBox="true"/>
          <p:nvPr/>
        </p:nvSpPr>
        <p:spPr>
          <a:xfrm rot="0">
            <a:off x="2139995" y="2355850"/>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Conclusion</a:t>
            </a:r>
          </a:p>
        </p:txBody>
      </p:sp>
      <p:sp>
        <p:nvSpPr>
          <p:cNvPr name="TextBox 3" id="3"/>
          <p:cNvSpPr txBox="true"/>
          <p:nvPr/>
        </p:nvSpPr>
        <p:spPr>
          <a:xfrm rot="0">
            <a:off x="4441403" y="4852322"/>
            <a:ext cx="10251588" cy="3724275"/>
          </a:xfrm>
          <a:prstGeom prst="rect">
            <a:avLst/>
          </a:prstGeom>
        </p:spPr>
        <p:txBody>
          <a:bodyPr anchor="t" rtlCol="false" tIns="0" lIns="0" bIns="0" rIns="0">
            <a:spAutoFit/>
          </a:bodyPr>
          <a:lstStyle/>
          <a:p>
            <a:pPr>
              <a:lnSpc>
                <a:spcPts val="4200"/>
              </a:lnSpc>
            </a:pPr>
            <a:r>
              <a:rPr lang="en-US" sz="3000">
                <a:solidFill>
                  <a:srgbClr val="F6F5F2"/>
                </a:solidFill>
                <a:latin typeface="Code Pro Bold"/>
              </a:rPr>
              <a:t>Performance of the segmentation model when using:</a:t>
            </a:r>
          </a:p>
          <a:p>
            <a:pPr>
              <a:lnSpc>
                <a:spcPts val="4200"/>
              </a:lnSpc>
            </a:pPr>
          </a:p>
          <a:p>
            <a:pPr marL="647700" indent="-323850" lvl="1">
              <a:lnSpc>
                <a:spcPts val="4200"/>
              </a:lnSpc>
              <a:buFont typeface="Arial"/>
              <a:buChar char="•"/>
            </a:pPr>
            <a:r>
              <a:rPr lang="en-US" sz="3000">
                <a:solidFill>
                  <a:srgbClr val="F6F5F2"/>
                </a:solidFill>
                <a:latin typeface="Code Pro Bold"/>
              </a:rPr>
              <a:t>IOU </a:t>
            </a:r>
          </a:p>
          <a:p>
            <a:pPr marL="1295400" indent="-431800" lvl="2">
              <a:lnSpc>
                <a:spcPts val="4200"/>
              </a:lnSpc>
              <a:buFont typeface="Arial"/>
              <a:buChar char="⚬"/>
            </a:pPr>
            <a:r>
              <a:rPr lang="en-US" sz="3000">
                <a:solidFill>
                  <a:srgbClr val="F6F5F2"/>
                </a:solidFill>
                <a:latin typeface="Code Pro Bold"/>
              </a:rPr>
              <a:t>~90%</a:t>
            </a:r>
          </a:p>
          <a:p>
            <a:pPr>
              <a:lnSpc>
                <a:spcPts val="4200"/>
              </a:lnSpc>
            </a:pPr>
          </a:p>
          <a:p>
            <a:pPr marL="647700" indent="-323850" lvl="1">
              <a:lnSpc>
                <a:spcPts val="4200"/>
              </a:lnSpc>
              <a:buFont typeface="Arial"/>
              <a:buChar char="•"/>
            </a:pPr>
            <a:r>
              <a:rPr lang="en-US" sz="3000">
                <a:solidFill>
                  <a:srgbClr val="F6F5F2"/>
                </a:solidFill>
                <a:latin typeface="Code Pro Bold"/>
              </a:rPr>
              <a:t>Dice coefficients</a:t>
            </a:r>
          </a:p>
          <a:p>
            <a:pPr marL="1295400" indent="-431800" lvl="2">
              <a:lnSpc>
                <a:spcPts val="4200"/>
              </a:lnSpc>
              <a:buFont typeface="Arial"/>
              <a:buChar char="⚬"/>
            </a:pPr>
            <a:r>
              <a:rPr lang="en-US" sz="3000">
                <a:solidFill>
                  <a:srgbClr val="F6F5F2"/>
                </a:solidFill>
                <a:latin typeface="Code Pro Bold"/>
              </a:rPr>
              <a:t>~92%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grpSp>
        <p:nvGrpSpPr>
          <p:cNvPr name="Group 2" id="2"/>
          <p:cNvGrpSpPr/>
          <p:nvPr/>
        </p:nvGrpSpPr>
        <p:grpSpPr>
          <a:xfrm rot="0">
            <a:off x="7767140" y="1906955"/>
            <a:ext cx="10251588" cy="1536567"/>
            <a:chOff x="0" y="0"/>
            <a:chExt cx="13668784" cy="2048755"/>
          </a:xfrm>
        </p:grpSpPr>
        <p:sp>
          <p:nvSpPr>
            <p:cNvPr name="TextBox 3" id="3"/>
            <p:cNvSpPr txBox="true"/>
            <p:nvPr/>
          </p:nvSpPr>
          <p:spPr>
            <a:xfrm rot="0">
              <a:off x="0" y="-342900"/>
              <a:ext cx="13668784" cy="1637453"/>
            </a:xfrm>
            <a:prstGeom prst="rect">
              <a:avLst/>
            </a:prstGeom>
          </p:spPr>
          <p:txBody>
            <a:bodyPr anchor="t" rtlCol="false" tIns="0" lIns="0" bIns="0" rIns="0">
              <a:spAutoFit/>
            </a:bodyPr>
            <a:lstStyle/>
            <a:p>
              <a:pPr>
                <a:lnSpc>
                  <a:spcPts val="8959"/>
                </a:lnSpc>
                <a:spcBef>
                  <a:spcPct val="0"/>
                </a:spcBef>
              </a:pPr>
              <a:r>
                <a:rPr lang="en-US" sz="6399">
                  <a:solidFill>
                    <a:srgbClr val="F6F5F2"/>
                  </a:solidFill>
                  <a:latin typeface="Mont Bold"/>
                </a:rPr>
                <a:t>Supporting Resources</a:t>
              </a:r>
            </a:p>
          </p:txBody>
        </p:sp>
        <p:sp>
          <p:nvSpPr>
            <p:cNvPr name="TextBox 4" id="4"/>
            <p:cNvSpPr txBox="true"/>
            <p:nvPr/>
          </p:nvSpPr>
          <p:spPr>
            <a:xfrm rot="0">
              <a:off x="0" y="1576950"/>
              <a:ext cx="13668784" cy="471805"/>
            </a:xfrm>
            <a:prstGeom prst="rect">
              <a:avLst/>
            </a:prstGeom>
          </p:spPr>
          <p:txBody>
            <a:bodyPr anchor="t" rtlCol="false" tIns="0" lIns="0" bIns="0" rIns="0">
              <a:spAutoFit/>
            </a:bodyPr>
            <a:lstStyle/>
            <a:p>
              <a:pPr>
                <a:lnSpc>
                  <a:spcPts val="2940"/>
                </a:lnSpc>
                <a:spcBef>
                  <a:spcPct val="0"/>
                </a:spcBef>
              </a:pPr>
            </a:p>
          </p:txBody>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88702" y="5143500"/>
            <a:ext cx="6874814" cy="5860779"/>
          </a:xfrm>
          <a:prstGeom prst="rect">
            <a:avLst/>
          </a:prstGeom>
        </p:spPr>
      </p:pic>
      <p:sp>
        <p:nvSpPr>
          <p:cNvPr name="TextBox 6" id="6"/>
          <p:cNvSpPr txBox="true"/>
          <p:nvPr/>
        </p:nvSpPr>
        <p:spPr>
          <a:xfrm rot="0">
            <a:off x="7767140" y="3672790"/>
            <a:ext cx="10251588" cy="4707255"/>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F6F5F2"/>
                </a:solidFill>
                <a:latin typeface="Code Pro Bold"/>
              </a:rPr>
              <a:t>Ronneberger, Olaf, Philipp Fischer, and Thomas Brox. "U-Net: Convolutional Networks</a:t>
            </a:r>
            <a:r>
              <a:rPr lang="en-US" sz="1800">
                <a:solidFill>
                  <a:srgbClr val="F6F5F2"/>
                </a:solidFill>
                <a:latin typeface="Code Pro Bold"/>
              </a:rPr>
              <a:t> for Biomedical Image Segmentation." International Conference on Medical Image Computing and Computer-Assisted Intervention. Springer, Cham, 2015.</a:t>
            </a:r>
          </a:p>
          <a:p>
            <a:pPr marL="388620" indent="-194310" lvl="1">
              <a:lnSpc>
                <a:spcPts val="2520"/>
              </a:lnSpc>
              <a:buFont typeface="Arial"/>
              <a:buChar char="•"/>
            </a:pPr>
            <a:r>
              <a:rPr lang="en-US" sz="1800">
                <a:solidFill>
                  <a:srgbClr val="F6F5F2"/>
                </a:solidFill>
                <a:latin typeface="Code Pro Bold"/>
              </a:rPr>
              <a:t>Milletari, Fausto, Nassir Navab, and Seyed-Ahmad Ahmadi. "V-Net: Fully Convolutional Neural Networks for Volumetric Medical Image Segmentation." 3D Vision (3DV), 2016 Fourth International Conference on. IEEE, 2016.</a:t>
            </a:r>
          </a:p>
          <a:p>
            <a:pPr marL="388620" indent="-194310" lvl="1">
              <a:lnSpc>
                <a:spcPts val="2520"/>
              </a:lnSpc>
              <a:buFont typeface="Arial"/>
              <a:buChar char="•"/>
            </a:pPr>
            <a:r>
              <a:rPr lang="en-US" sz="1800">
                <a:solidFill>
                  <a:srgbClr val="F6F5F2"/>
                </a:solidFill>
                <a:latin typeface="Code Pro Bold"/>
              </a:rPr>
              <a:t>Isensee, Fabian, et al. "Automated Design of Deep Learning Methods for Biomedical Image Segmentation." arXiv preprint arXiv:1904.08128 (2019).</a:t>
            </a:r>
          </a:p>
          <a:p>
            <a:pPr marL="388620" indent="-194310" lvl="1">
              <a:lnSpc>
                <a:spcPts val="2520"/>
              </a:lnSpc>
              <a:buFont typeface="Arial"/>
              <a:buChar char="•"/>
            </a:pPr>
            <a:r>
              <a:rPr lang="en-US" sz="1800">
                <a:solidFill>
                  <a:srgbClr val="F6F5F2"/>
                </a:solidFill>
                <a:latin typeface="Code Pro Bold"/>
              </a:rPr>
              <a:t>Christ, Patrick F., et al. "Automatic Liver and Lesion Segmentation in CT Using Cascaded Fully Convolutional Neural Networks and 3D Conditional Random Fields." Medical Image Analysis 39 (2017): 231-244.</a:t>
            </a:r>
          </a:p>
          <a:p>
            <a:pPr marL="388620" indent="-194310" lvl="1">
              <a:lnSpc>
                <a:spcPts val="2520"/>
              </a:lnSpc>
              <a:buFont typeface="Arial"/>
              <a:buChar char="•"/>
            </a:pPr>
            <a:r>
              <a:rPr lang="en-US" sz="1800">
                <a:solidFill>
                  <a:srgbClr val="F6F5F2"/>
                </a:solidFill>
                <a:latin typeface="Code Pro Bold"/>
              </a:rPr>
              <a:t>Cireşan, Dan C., et al. "Deep neural networks segment neuronal membranes in electron microscopy images." Advances in neural information processing systems. 2012.</a:t>
            </a:r>
          </a:p>
          <a:p>
            <a:pPr>
              <a:lnSpc>
                <a:spcPts val="252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380263" y="1666878"/>
            <a:ext cx="8480717" cy="72009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2432632" y="2337980"/>
            <a:ext cx="2929349" cy="2929349"/>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2512" t="45866" r="9025" b="7349"/>
          <a:stretch>
            <a:fillRect/>
          </a:stretch>
        </p:blipFill>
        <p:spPr>
          <a:xfrm flipH="false" flipV="false" rot="-709241">
            <a:off x="13088594" y="4514939"/>
            <a:ext cx="3261895" cy="3368842"/>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4057727" y="2793767"/>
            <a:ext cx="1947836" cy="943672"/>
          </a:xfrm>
          <a:prstGeom prst="rect">
            <a:avLst/>
          </a:prstGeom>
        </p:spPr>
      </p:pic>
      <p:grpSp>
        <p:nvGrpSpPr>
          <p:cNvPr name="Group 6" id="6"/>
          <p:cNvGrpSpPr/>
          <p:nvPr/>
        </p:nvGrpSpPr>
        <p:grpSpPr>
          <a:xfrm rot="0">
            <a:off x="1688218" y="1544277"/>
            <a:ext cx="5882148" cy="2498981"/>
            <a:chOff x="0" y="0"/>
            <a:chExt cx="7842864" cy="3331975"/>
          </a:xfrm>
        </p:grpSpPr>
        <p:sp>
          <p:nvSpPr>
            <p:cNvPr name="TextBox 7" id="7"/>
            <p:cNvSpPr txBox="true"/>
            <p:nvPr/>
          </p:nvSpPr>
          <p:spPr>
            <a:xfrm rot="0">
              <a:off x="0" y="-161925"/>
              <a:ext cx="7842864" cy="2632498"/>
            </a:xfrm>
            <a:prstGeom prst="rect">
              <a:avLst/>
            </a:prstGeom>
          </p:spPr>
          <p:txBody>
            <a:bodyPr anchor="t" rtlCol="false" tIns="0" lIns="0" bIns="0" rIns="0">
              <a:spAutoFit/>
            </a:bodyPr>
            <a:lstStyle/>
            <a:p>
              <a:pPr algn="ctr">
                <a:lnSpc>
                  <a:spcPts val="7039"/>
                </a:lnSpc>
              </a:pPr>
              <a:r>
                <a:rPr lang="en-US" sz="6399">
                  <a:solidFill>
                    <a:srgbClr val="F6F5F2"/>
                  </a:solidFill>
                  <a:latin typeface="Mont Bold"/>
                </a:rPr>
                <a:t>Questions or comments?</a:t>
              </a:r>
            </a:p>
          </p:txBody>
        </p:sp>
        <p:sp>
          <p:nvSpPr>
            <p:cNvPr name="TextBox 8" id="8"/>
            <p:cNvSpPr txBox="true"/>
            <p:nvPr/>
          </p:nvSpPr>
          <p:spPr>
            <a:xfrm rot="0">
              <a:off x="0" y="2633898"/>
              <a:ext cx="7842864" cy="698077"/>
            </a:xfrm>
            <a:prstGeom prst="rect">
              <a:avLst/>
            </a:prstGeom>
          </p:spPr>
          <p:txBody>
            <a:bodyPr anchor="t" rtlCol="false" tIns="0" lIns="0" bIns="0" rIns="0">
              <a:spAutoFit/>
            </a:bodyPr>
            <a:lstStyle/>
            <a:p>
              <a:pPr algn="ctr">
                <a:lnSpc>
                  <a:spcPts val="4480"/>
                </a:lnSpc>
                <a:spcBef>
                  <a:spcPct val="0"/>
                </a:spcBef>
              </a:pPr>
              <a:r>
                <a:rPr lang="en-US" sz="3200">
                  <a:solidFill>
                    <a:srgbClr val="F6F5F2"/>
                  </a:solidFill>
                  <a:latin typeface="Code Pro"/>
                </a:rPr>
                <a:t>Please Ask Now</a:t>
              </a:r>
            </a:p>
          </p:txBody>
        </p:sp>
      </p:grpSp>
      <p:grpSp>
        <p:nvGrpSpPr>
          <p:cNvPr name="Group 9" id="9"/>
          <p:cNvGrpSpPr/>
          <p:nvPr/>
        </p:nvGrpSpPr>
        <p:grpSpPr>
          <a:xfrm rot="0">
            <a:off x="1688218" y="7893277"/>
            <a:ext cx="6420842" cy="910724"/>
            <a:chOff x="0" y="0"/>
            <a:chExt cx="8561123" cy="1214298"/>
          </a:xfrm>
        </p:grpSpPr>
        <p:sp>
          <p:nvSpPr>
            <p:cNvPr name="TextBox 10" id="10"/>
            <p:cNvSpPr txBox="true"/>
            <p:nvPr/>
          </p:nvSpPr>
          <p:spPr>
            <a:xfrm rot="0">
              <a:off x="0" y="-47625"/>
              <a:ext cx="8561123" cy="547159"/>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F6F5F2"/>
                  </a:solidFill>
                  <a:latin typeface="Code Pro Bold"/>
                </a:rPr>
                <a:t>Special Thank You To Our Advisor:</a:t>
              </a:r>
            </a:p>
          </p:txBody>
        </p:sp>
        <p:sp>
          <p:nvSpPr>
            <p:cNvPr name="TextBox 11" id="11"/>
            <p:cNvSpPr txBox="true"/>
            <p:nvPr/>
          </p:nvSpPr>
          <p:spPr>
            <a:xfrm rot="0">
              <a:off x="0" y="720480"/>
              <a:ext cx="8561123" cy="493819"/>
            </a:xfrm>
            <a:prstGeom prst="rect">
              <a:avLst/>
            </a:prstGeom>
          </p:spPr>
          <p:txBody>
            <a:bodyPr anchor="t" rtlCol="false" tIns="0" lIns="0" bIns="0" rIns="0">
              <a:spAutoFit/>
            </a:bodyPr>
            <a:lstStyle/>
            <a:p>
              <a:pPr>
                <a:lnSpc>
                  <a:spcPts val="3079"/>
                </a:lnSpc>
                <a:spcBef>
                  <a:spcPct val="0"/>
                </a:spcBef>
              </a:pPr>
              <a:r>
                <a:rPr lang="en-US" sz="2199">
                  <a:solidFill>
                    <a:srgbClr val="F6F5F2"/>
                  </a:solidFill>
                  <a:latin typeface="Code Pro"/>
                </a:rPr>
                <a:t>Dr. Erdi Kara, Spelman College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041259" y="1515922"/>
            <a:ext cx="6414785" cy="9093123"/>
          </a:xfrm>
          <a:prstGeom prst="rect">
            <a:avLst/>
          </a:prstGeom>
        </p:spPr>
      </p:pic>
      <p:sp>
        <p:nvSpPr>
          <p:cNvPr name="TextBox 3" id="3"/>
          <p:cNvSpPr txBox="true"/>
          <p:nvPr/>
        </p:nvSpPr>
        <p:spPr>
          <a:xfrm rot="0">
            <a:off x="3004092" y="614655"/>
            <a:ext cx="5855231" cy="2501900"/>
          </a:xfrm>
          <a:prstGeom prst="rect">
            <a:avLst/>
          </a:prstGeom>
        </p:spPr>
        <p:txBody>
          <a:bodyPr anchor="t" rtlCol="false" tIns="0" lIns="0" bIns="0" rIns="0">
            <a:spAutoFit/>
          </a:bodyPr>
          <a:lstStyle/>
          <a:p>
            <a:pPr>
              <a:lnSpc>
                <a:spcPts val="9100"/>
              </a:lnSpc>
            </a:pPr>
            <a:r>
              <a:rPr lang="en-US" sz="6500">
                <a:solidFill>
                  <a:srgbClr val="F6F5F2"/>
                </a:solidFill>
                <a:latin typeface="Mont Bold"/>
              </a:rPr>
              <a:t>Presentation </a:t>
            </a:r>
            <a:r>
              <a:rPr lang="en-US" sz="6500">
                <a:solidFill>
                  <a:srgbClr val="F6F5F2"/>
                </a:solidFill>
                <a:latin typeface="Mont Bold"/>
              </a:rPr>
              <a:t>Outline</a:t>
            </a:r>
          </a:p>
        </p:txBody>
      </p:sp>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true" flipV="false" rot="0">
            <a:off x="14466216" y="5529470"/>
            <a:ext cx="4443206" cy="5347403"/>
          </a:xfrm>
          <a:prstGeom prst="rect">
            <a:avLst/>
          </a:prstGeom>
        </p:spPr>
      </p:pic>
      <p:grpSp>
        <p:nvGrpSpPr>
          <p:cNvPr name="Group 5" id="5"/>
          <p:cNvGrpSpPr/>
          <p:nvPr/>
        </p:nvGrpSpPr>
        <p:grpSpPr>
          <a:xfrm rot="0">
            <a:off x="3004092" y="3414137"/>
            <a:ext cx="5136276" cy="6016194"/>
            <a:chOff x="0" y="0"/>
            <a:chExt cx="6848368" cy="8021592"/>
          </a:xfrm>
        </p:grpSpPr>
        <p:sp>
          <p:nvSpPr>
            <p:cNvPr name="TextBox 6" id="6"/>
            <p:cNvSpPr txBox="true"/>
            <p:nvPr/>
          </p:nvSpPr>
          <p:spPr>
            <a:xfrm rot="0">
              <a:off x="902686" y="874395"/>
              <a:ext cx="5945682" cy="471805"/>
            </a:xfrm>
            <a:prstGeom prst="rect">
              <a:avLst/>
            </a:prstGeom>
          </p:spPr>
          <p:txBody>
            <a:bodyPr anchor="t" rtlCol="false" tIns="0" lIns="0" bIns="0" rIns="0">
              <a:spAutoFit/>
            </a:bodyPr>
            <a:lstStyle/>
            <a:p>
              <a:pPr>
                <a:lnSpc>
                  <a:spcPts val="2940"/>
                </a:lnSpc>
                <a:spcBef>
                  <a:spcPct val="0"/>
                </a:spcBef>
              </a:pPr>
              <a:r>
                <a:rPr lang="en-US" sz="2100">
                  <a:solidFill>
                    <a:srgbClr val="F6F5F2"/>
                  </a:solidFill>
                  <a:latin typeface="Code Pro"/>
                </a:rPr>
                <a:t>Introduction &amp; Background </a:t>
              </a:r>
            </a:p>
          </p:txBody>
        </p:sp>
        <p:sp>
          <p:nvSpPr>
            <p:cNvPr name="TextBox 7" id="7"/>
            <p:cNvSpPr txBox="true"/>
            <p:nvPr/>
          </p:nvSpPr>
          <p:spPr>
            <a:xfrm rot="0">
              <a:off x="0" y="842874"/>
              <a:ext cx="629152" cy="558796"/>
            </a:xfrm>
            <a:prstGeom prst="rect">
              <a:avLst/>
            </a:prstGeom>
          </p:spPr>
          <p:txBody>
            <a:bodyPr anchor="t" rtlCol="false" tIns="0" lIns="0" bIns="0" rIns="0">
              <a:spAutoFit/>
            </a:bodyPr>
            <a:lstStyle/>
            <a:p>
              <a:pPr>
                <a:lnSpc>
                  <a:spcPts val="3543"/>
                </a:lnSpc>
                <a:spcBef>
                  <a:spcPct val="0"/>
                </a:spcBef>
              </a:pPr>
              <a:r>
                <a:rPr lang="en-US" sz="2531">
                  <a:solidFill>
                    <a:srgbClr val="F6F5F2"/>
                  </a:solidFill>
                  <a:latin typeface="Code Pro Bold"/>
                </a:rPr>
                <a:t>02</a:t>
              </a:r>
            </a:p>
          </p:txBody>
        </p:sp>
        <p:sp>
          <p:nvSpPr>
            <p:cNvPr name="TextBox 8" id="8"/>
            <p:cNvSpPr txBox="true"/>
            <p:nvPr/>
          </p:nvSpPr>
          <p:spPr>
            <a:xfrm rot="0">
              <a:off x="902686" y="1989684"/>
              <a:ext cx="5945682" cy="96710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6F5F2"/>
                  </a:solidFill>
                  <a:latin typeface="Code Pro"/>
                </a:rPr>
                <a:t>Image Segmentation Techniques and Models</a:t>
              </a:r>
            </a:p>
          </p:txBody>
        </p:sp>
        <p:sp>
          <p:nvSpPr>
            <p:cNvPr name="TextBox 9" id="9"/>
            <p:cNvSpPr txBox="true"/>
            <p:nvPr/>
          </p:nvSpPr>
          <p:spPr>
            <a:xfrm rot="0">
              <a:off x="0" y="2212612"/>
              <a:ext cx="629152" cy="534670"/>
            </a:xfrm>
            <a:prstGeom prst="rect">
              <a:avLst/>
            </a:prstGeom>
          </p:spPr>
          <p:txBody>
            <a:bodyPr anchor="t" rtlCol="false" tIns="0" lIns="0" bIns="0" rIns="0">
              <a:spAutoFit/>
            </a:bodyPr>
            <a:lstStyle/>
            <a:p>
              <a:pPr>
                <a:lnSpc>
                  <a:spcPts val="3359"/>
                </a:lnSpc>
                <a:spcBef>
                  <a:spcPct val="0"/>
                </a:spcBef>
              </a:pPr>
              <a:r>
                <a:rPr lang="en-US" sz="2400">
                  <a:solidFill>
                    <a:srgbClr val="F6F5F2"/>
                  </a:solidFill>
                  <a:latin typeface="Code Pro Bold"/>
                </a:rPr>
                <a:t>03</a:t>
              </a:r>
            </a:p>
          </p:txBody>
        </p:sp>
        <p:sp>
          <p:nvSpPr>
            <p:cNvPr name="TextBox 10" id="10"/>
            <p:cNvSpPr txBox="true"/>
            <p:nvPr/>
          </p:nvSpPr>
          <p:spPr>
            <a:xfrm rot="0">
              <a:off x="902686" y="3368947"/>
              <a:ext cx="5945682" cy="47180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6F5F2"/>
                  </a:solidFill>
                  <a:latin typeface="Code Pro"/>
                </a:rPr>
                <a:t>Performance Evaluation</a:t>
              </a:r>
            </a:p>
          </p:txBody>
        </p:sp>
        <p:sp>
          <p:nvSpPr>
            <p:cNvPr name="TextBox 11" id="11"/>
            <p:cNvSpPr txBox="true"/>
            <p:nvPr/>
          </p:nvSpPr>
          <p:spPr>
            <a:xfrm rot="0">
              <a:off x="0" y="3325132"/>
              <a:ext cx="629152" cy="534670"/>
            </a:xfrm>
            <a:prstGeom prst="rect">
              <a:avLst/>
            </a:prstGeom>
          </p:spPr>
          <p:txBody>
            <a:bodyPr anchor="t" rtlCol="false" tIns="0" lIns="0" bIns="0" rIns="0">
              <a:spAutoFit/>
            </a:bodyPr>
            <a:lstStyle/>
            <a:p>
              <a:pPr>
                <a:lnSpc>
                  <a:spcPts val="3359"/>
                </a:lnSpc>
                <a:spcBef>
                  <a:spcPct val="0"/>
                </a:spcBef>
              </a:pPr>
              <a:r>
                <a:rPr lang="en-US" sz="2400">
                  <a:solidFill>
                    <a:srgbClr val="F6F5F2"/>
                  </a:solidFill>
                  <a:latin typeface="Code Pro Bold"/>
                </a:rPr>
                <a:t>04</a:t>
              </a:r>
            </a:p>
          </p:txBody>
        </p:sp>
        <p:sp>
          <p:nvSpPr>
            <p:cNvPr name="TextBox 12" id="12"/>
            <p:cNvSpPr txBox="true"/>
            <p:nvPr/>
          </p:nvSpPr>
          <p:spPr>
            <a:xfrm rot="0">
              <a:off x="902686" y="4481467"/>
              <a:ext cx="5945682" cy="47180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6F5F2"/>
                  </a:solidFill>
                  <a:latin typeface="Code Pro"/>
                </a:rPr>
                <a:t>Data Augmentation</a:t>
              </a:r>
            </a:p>
          </p:txBody>
        </p:sp>
        <p:sp>
          <p:nvSpPr>
            <p:cNvPr name="TextBox 13" id="13"/>
            <p:cNvSpPr txBox="true"/>
            <p:nvPr/>
          </p:nvSpPr>
          <p:spPr>
            <a:xfrm rot="0">
              <a:off x="0" y="4437652"/>
              <a:ext cx="629152" cy="534670"/>
            </a:xfrm>
            <a:prstGeom prst="rect">
              <a:avLst/>
            </a:prstGeom>
          </p:spPr>
          <p:txBody>
            <a:bodyPr anchor="t" rtlCol="false" tIns="0" lIns="0" bIns="0" rIns="0">
              <a:spAutoFit/>
            </a:bodyPr>
            <a:lstStyle/>
            <a:p>
              <a:pPr>
                <a:lnSpc>
                  <a:spcPts val="3359"/>
                </a:lnSpc>
                <a:spcBef>
                  <a:spcPct val="0"/>
                </a:spcBef>
              </a:pPr>
              <a:r>
                <a:rPr lang="en-US" sz="2400">
                  <a:solidFill>
                    <a:srgbClr val="F6F5F2"/>
                  </a:solidFill>
                  <a:latin typeface="Code Pro Bold"/>
                </a:rPr>
                <a:t>05</a:t>
              </a:r>
            </a:p>
          </p:txBody>
        </p:sp>
        <p:sp>
          <p:nvSpPr>
            <p:cNvPr name="TextBox 14" id="14"/>
            <p:cNvSpPr txBox="true"/>
            <p:nvPr/>
          </p:nvSpPr>
          <p:spPr>
            <a:xfrm rot="0">
              <a:off x="902686" y="5343797"/>
              <a:ext cx="5945682" cy="96710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6F5F2"/>
                  </a:solidFill>
                  <a:latin typeface="Code Pro"/>
                </a:rPr>
                <a:t>Loss Functions for Image Segmentation</a:t>
              </a:r>
            </a:p>
          </p:txBody>
        </p:sp>
        <p:sp>
          <p:nvSpPr>
            <p:cNvPr name="TextBox 15" id="15"/>
            <p:cNvSpPr txBox="true"/>
            <p:nvPr/>
          </p:nvSpPr>
          <p:spPr>
            <a:xfrm rot="0">
              <a:off x="0" y="5334272"/>
              <a:ext cx="629152" cy="534670"/>
            </a:xfrm>
            <a:prstGeom prst="rect">
              <a:avLst/>
            </a:prstGeom>
          </p:spPr>
          <p:txBody>
            <a:bodyPr anchor="t" rtlCol="false" tIns="0" lIns="0" bIns="0" rIns="0">
              <a:spAutoFit/>
            </a:bodyPr>
            <a:lstStyle/>
            <a:p>
              <a:pPr>
                <a:lnSpc>
                  <a:spcPts val="3359"/>
                </a:lnSpc>
                <a:spcBef>
                  <a:spcPct val="0"/>
                </a:spcBef>
              </a:pPr>
              <a:r>
                <a:rPr lang="en-US" sz="2400">
                  <a:solidFill>
                    <a:srgbClr val="F6F5F2"/>
                  </a:solidFill>
                  <a:latin typeface="Code Pro Bold"/>
                </a:rPr>
                <a:t>06</a:t>
              </a:r>
            </a:p>
          </p:txBody>
        </p:sp>
        <p:sp>
          <p:nvSpPr>
            <p:cNvPr name="TextBox 16" id="16"/>
            <p:cNvSpPr txBox="true"/>
            <p:nvPr/>
          </p:nvSpPr>
          <p:spPr>
            <a:xfrm rot="0">
              <a:off x="902686" y="6579507"/>
              <a:ext cx="5945682" cy="47180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6F5F2"/>
                  </a:solidFill>
                  <a:latin typeface="Code Pro"/>
                </a:rPr>
                <a:t>Results</a:t>
              </a:r>
            </a:p>
          </p:txBody>
        </p:sp>
        <p:sp>
          <p:nvSpPr>
            <p:cNvPr name="TextBox 17" id="17"/>
            <p:cNvSpPr txBox="true"/>
            <p:nvPr/>
          </p:nvSpPr>
          <p:spPr>
            <a:xfrm rot="0">
              <a:off x="902686" y="7549787"/>
              <a:ext cx="5945682" cy="47180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6F5F2"/>
                  </a:solidFill>
                  <a:latin typeface="Code Pro"/>
                </a:rPr>
                <a:t>Conclusion</a:t>
              </a:r>
            </a:p>
          </p:txBody>
        </p:sp>
        <p:sp>
          <p:nvSpPr>
            <p:cNvPr name="TextBox 18" id="18"/>
            <p:cNvSpPr txBox="true"/>
            <p:nvPr/>
          </p:nvSpPr>
          <p:spPr>
            <a:xfrm rot="0">
              <a:off x="902686" y="-47625"/>
              <a:ext cx="5945682" cy="471805"/>
            </a:xfrm>
            <a:prstGeom prst="rect">
              <a:avLst/>
            </a:prstGeom>
          </p:spPr>
          <p:txBody>
            <a:bodyPr anchor="t" rtlCol="false" tIns="0" lIns="0" bIns="0" rIns="0">
              <a:spAutoFit/>
            </a:bodyPr>
            <a:lstStyle/>
            <a:p>
              <a:pPr>
                <a:lnSpc>
                  <a:spcPts val="2940"/>
                </a:lnSpc>
                <a:spcBef>
                  <a:spcPct val="0"/>
                </a:spcBef>
              </a:pPr>
              <a:r>
                <a:rPr lang="en-US" sz="2100">
                  <a:solidFill>
                    <a:srgbClr val="F6F5F2"/>
                  </a:solidFill>
                  <a:latin typeface="Code Pro"/>
                </a:rPr>
                <a:t>Abstract</a:t>
              </a:r>
            </a:p>
          </p:txBody>
        </p:sp>
        <p:sp>
          <p:nvSpPr>
            <p:cNvPr name="TextBox 19" id="19"/>
            <p:cNvSpPr txBox="true"/>
            <p:nvPr/>
          </p:nvSpPr>
          <p:spPr>
            <a:xfrm rot="0">
              <a:off x="0" y="-57150"/>
              <a:ext cx="629152" cy="534670"/>
            </a:xfrm>
            <a:prstGeom prst="rect">
              <a:avLst/>
            </a:prstGeom>
          </p:spPr>
          <p:txBody>
            <a:bodyPr anchor="t" rtlCol="false" tIns="0" lIns="0" bIns="0" rIns="0">
              <a:spAutoFit/>
            </a:bodyPr>
            <a:lstStyle/>
            <a:p>
              <a:pPr>
                <a:lnSpc>
                  <a:spcPts val="3359"/>
                </a:lnSpc>
                <a:spcBef>
                  <a:spcPct val="0"/>
                </a:spcBef>
              </a:pPr>
              <a:r>
                <a:rPr lang="en-US" sz="2400">
                  <a:solidFill>
                    <a:srgbClr val="F6F5F2"/>
                  </a:solidFill>
                  <a:latin typeface="Code Pro Bold"/>
                </a:rPr>
                <a:t>01</a:t>
              </a:r>
            </a:p>
          </p:txBody>
        </p:sp>
        <p:sp>
          <p:nvSpPr>
            <p:cNvPr name="TextBox 20" id="20"/>
            <p:cNvSpPr txBox="true"/>
            <p:nvPr/>
          </p:nvSpPr>
          <p:spPr>
            <a:xfrm rot="0">
              <a:off x="0" y="6516642"/>
              <a:ext cx="629152" cy="534670"/>
            </a:xfrm>
            <a:prstGeom prst="rect">
              <a:avLst/>
            </a:prstGeom>
          </p:spPr>
          <p:txBody>
            <a:bodyPr anchor="t" rtlCol="false" tIns="0" lIns="0" bIns="0" rIns="0">
              <a:spAutoFit/>
            </a:bodyPr>
            <a:lstStyle/>
            <a:p>
              <a:pPr>
                <a:lnSpc>
                  <a:spcPts val="3359"/>
                </a:lnSpc>
                <a:spcBef>
                  <a:spcPct val="0"/>
                </a:spcBef>
              </a:pPr>
              <a:r>
                <a:rPr lang="en-US" sz="2400">
                  <a:solidFill>
                    <a:srgbClr val="F6F5F2"/>
                  </a:solidFill>
                  <a:latin typeface="Code Pro Bold"/>
                </a:rPr>
                <a:t>07</a:t>
              </a:r>
            </a:p>
          </p:txBody>
        </p:sp>
        <p:sp>
          <p:nvSpPr>
            <p:cNvPr name="TextBox 21" id="21"/>
            <p:cNvSpPr txBox="true"/>
            <p:nvPr/>
          </p:nvSpPr>
          <p:spPr>
            <a:xfrm rot="0">
              <a:off x="0" y="7486922"/>
              <a:ext cx="629152" cy="534670"/>
            </a:xfrm>
            <a:prstGeom prst="rect">
              <a:avLst/>
            </a:prstGeom>
          </p:spPr>
          <p:txBody>
            <a:bodyPr anchor="t" rtlCol="false" tIns="0" lIns="0" bIns="0" rIns="0">
              <a:spAutoFit/>
            </a:bodyPr>
            <a:lstStyle/>
            <a:p>
              <a:pPr>
                <a:lnSpc>
                  <a:spcPts val="3359"/>
                </a:lnSpc>
                <a:spcBef>
                  <a:spcPct val="0"/>
                </a:spcBef>
              </a:pPr>
              <a:r>
                <a:rPr lang="en-US" sz="2400">
                  <a:solidFill>
                    <a:srgbClr val="F6F5F2"/>
                  </a:solidFill>
                  <a:latin typeface="Code Pro Bold"/>
                </a:rPr>
                <a:t>08</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162942"/>
        </a:solidFill>
      </p:bgPr>
    </p:bg>
    <p:spTree>
      <p:nvGrpSpPr>
        <p:cNvPr id="1" name=""/>
        <p:cNvGrpSpPr/>
        <p:nvPr/>
      </p:nvGrpSpPr>
      <p:grpSpPr>
        <a:xfrm>
          <a:off x="0" y="0"/>
          <a:ext cx="0" cy="0"/>
          <a:chOff x="0" y="0"/>
          <a:chExt cx="0" cy="0"/>
        </a:xfrm>
      </p:grpSpPr>
      <p:sp>
        <p:nvSpPr>
          <p:cNvPr name="TextBox 2" id="2"/>
          <p:cNvSpPr txBox="true"/>
          <p:nvPr/>
        </p:nvSpPr>
        <p:spPr>
          <a:xfrm rot="0">
            <a:off x="2139995" y="2311593"/>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Abstract</a:t>
            </a:r>
          </a:p>
        </p:txBody>
      </p:sp>
      <p:sp>
        <p:nvSpPr>
          <p:cNvPr name="TextBox 3" id="3"/>
          <p:cNvSpPr txBox="true"/>
          <p:nvPr/>
        </p:nvSpPr>
        <p:spPr>
          <a:xfrm rot="0">
            <a:off x="1028700" y="3939858"/>
            <a:ext cx="16230600" cy="5883275"/>
          </a:xfrm>
          <a:prstGeom prst="rect">
            <a:avLst/>
          </a:prstGeom>
        </p:spPr>
        <p:txBody>
          <a:bodyPr anchor="t" rtlCol="false" tIns="0" lIns="0" bIns="0" rIns="0">
            <a:spAutoFit/>
          </a:bodyPr>
          <a:lstStyle/>
          <a:p>
            <a:pPr algn="ctr">
              <a:lnSpc>
                <a:spcPts val="4200"/>
              </a:lnSpc>
              <a:spcBef>
                <a:spcPct val="0"/>
              </a:spcBef>
            </a:pPr>
            <a:r>
              <a:rPr lang="en-US" sz="3000">
                <a:solidFill>
                  <a:srgbClr val="F6F5F2"/>
                </a:solidFill>
                <a:latin typeface="Code Pro Bold"/>
              </a:rPr>
              <a:t>This presentation explores the efficiency in using image segmentation techniques to identify LGG tumors in brain images. </a:t>
            </a:r>
          </a:p>
          <a:p>
            <a:pPr algn="ctr">
              <a:lnSpc>
                <a:spcPts val="3500"/>
              </a:lnSpc>
              <a:spcBef>
                <a:spcPct val="0"/>
              </a:spcBef>
            </a:pPr>
          </a:p>
          <a:p>
            <a:pPr marL="539753" indent="-269876" lvl="1">
              <a:lnSpc>
                <a:spcPts val="3500"/>
              </a:lnSpc>
              <a:buFont typeface="Arial"/>
              <a:buChar char="•"/>
            </a:pPr>
            <a:r>
              <a:rPr lang="en-US" sz="2500">
                <a:solidFill>
                  <a:srgbClr val="F6F5F2"/>
                </a:solidFill>
                <a:latin typeface="Code Pro"/>
              </a:rPr>
              <a:t>We discuss the U-Net architecture, a popular deep learning model for image segmentation, as well as different loss functions such as Dice and Jaccard coefficients that can improve the accuracy of the segmentation model. </a:t>
            </a:r>
          </a:p>
          <a:p>
            <a:pPr>
              <a:lnSpc>
                <a:spcPts val="3500"/>
              </a:lnSpc>
            </a:pPr>
          </a:p>
          <a:p>
            <a:pPr marL="539753" indent="-269876" lvl="1">
              <a:lnSpc>
                <a:spcPts val="3500"/>
              </a:lnSpc>
              <a:buFont typeface="Arial"/>
              <a:buChar char="•"/>
            </a:pPr>
            <a:r>
              <a:rPr lang="en-US" sz="2500">
                <a:solidFill>
                  <a:srgbClr val="F6F5F2"/>
                </a:solidFill>
                <a:latin typeface="Code Pro"/>
              </a:rPr>
              <a:t>Next, we cover data augmentation techniques and how they can increase the diversity of the training dataset and improve the model's performance. </a:t>
            </a:r>
          </a:p>
          <a:p>
            <a:pPr>
              <a:lnSpc>
                <a:spcPts val="3500"/>
              </a:lnSpc>
            </a:pPr>
          </a:p>
          <a:p>
            <a:pPr marL="539753" indent="-269876" lvl="1">
              <a:lnSpc>
                <a:spcPts val="3500"/>
              </a:lnSpc>
              <a:buFont typeface="Arial"/>
              <a:buChar char="•"/>
            </a:pPr>
            <a:r>
              <a:rPr lang="en-US" sz="2500">
                <a:solidFill>
                  <a:srgbClr val="F6F5F2"/>
                </a:solidFill>
                <a:latin typeface="Code Pro"/>
              </a:rPr>
              <a:t>Finally, we evaluate the performance of the segmentation model using metrics such as IOU, Dice, and Jaccard coefficients and present a conclusion highlighting the potential impact of this project on the field of medical image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8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892665" y="447061"/>
            <a:ext cx="10502671" cy="9392878"/>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141687" y="4799320"/>
            <a:ext cx="10004626" cy="6039156"/>
          </a:xfrm>
          <a:prstGeom prst="rect">
            <a:avLst/>
          </a:prstGeom>
        </p:spPr>
      </p:pic>
      <p:sp>
        <p:nvSpPr>
          <p:cNvPr name="TextBox 4" id="4"/>
          <p:cNvSpPr txBox="true"/>
          <p:nvPr/>
        </p:nvSpPr>
        <p:spPr>
          <a:xfrm rot="0">
            <a:off x="2139995" y="2311593"/>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Introduction &amp; Background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0" y="3201592"/>
            <a:ext cx="8203740" cy="5998985"/>
          </a:xfrm>
          <a:prstGeom prst="rect">
            <a:avLst/>
          </a:prstGeom>
        </p:spPr>
      </p:pic>
      <p:grpSp>
        <p:nvGrpSpPr>
          <p:cNvPr name="Group 3" id="3"/>
          <p:cNvGrpSpPr/>
          <p:nvPr/>
        </p:nvGrpSpPr>
        <p:grpSpPr>
          <a:xfrm rot="0">
            <a:off x="9022356" y="6035719"/>
            <a:ext cx="3907951" cy="2008080"/>
            <a:chOff x="0" y="0"/>
            <a:chExt cx="5210601" cy="2677440"/>
          </a:xfrm>
        </p:grpSpPr>
        <p:sp>
          <p:nvSpPr>
            <p:cNvPr name="TextBox 4" id="4"/>
            <p:cNvSpPr txBox="true"/>
            <p:nvPr/>
          </p:nvSpPr>
          <p:spPr>
            <a:xfrm rot="0">
              <a:off x="0" y="-47625"/>
              <a:ext cx="5210601" cy="471805"/>
            </a:xfrm>
            <a:prstGeom prst="rect">
              <a:avLst/>
            </a:prstGeom>
          </p:spPr>
          <p:txBody>
            <a:bodyPr anchor="t" rtlCol="false" tIns="0" lIns="0" bIns="0" rIns="0">
              <a:spAutoFit/>
            </a:bodyPr>
            <a:lstStyle/>
            <a:p>
              <a:pPr algn="ctr" marL="0" indent="0" lvl="0">
                <a:lnSpc>
                  <a:spcPts val="2940"/>
                </a:lnSpc>
                <a:spcBef>
                  <a:spcPct val="0"/>
                </a:spcBef>
              </a:pPr>
              <a:r>
                <a:rPr lang="en-US" sz="2100" spc="128">
                  <a:solidFill>
                    <a:srgbClr val="F6F5F2"/>
                  </a:solidFill>
                  <a:latin typeface="Code Pro Bold"/>
                </a:rPr>
                <a:t>Common in Young Adults</a:t>
              </a:r>
            </a:p>
          </p:txBody>
        </p:sp>
        <p:sp>
          <p:nvSpPr>
            <p:cNvPr name="TextBox 5" id="5"/>
            <p:cNvSpPr txBox="true"/>
            <p:nvPr/>
          </p:nvSpPr>
          <p:spPr>
            <a:xfrm rot="0">
              <a:off x="178454" y="1023900"/>
              <a:ext cx="4853694" cy="1653540"/>
            </a:xfrm>
            <a:prstGeom prst="rect">
              <a:avLst/>
            </a:prstGeom>
          </p:spPr>
          <p:txBody>
            <a:bodyPr anchor="t" rtlCol="false" tIns="0" lIns="0" bIns="0" rIns="0">
              <a:spAutoFit/>
            </a:bodyPr>
            <a:lstStyle/>
            <a:p>
              <a:pPr algn="ctr">
                <a:lnSpc>
                  <a:spcPts val="2520"/>
                </a:lnSpc>
              </a:pPr>
              <a:r>
                <a:rPr lang="en-US" sz="1800">
                  <a:solidFill>
                    <a:srgbClr val="F6F5F2"/>
                  </a:solidFill>
                  <a:latin typeface="Code Pro"/>
                </a:rPr>
                <a:t>These slow growing tumors are most common in in young adults aged 24-35 years old. </a:t>
              </a:r>
            </a:p>
            <a:p>
              <a:pPr algn="ctr" marL="0" indent="0" lvl="0">
                <a:lnSpc>
                  <a:spcPts val="2520"/>
                </a:lnSpc>
                <a:spcBef>
                  <a:spcPct val="0"/>
                </a:spcBef>
              </a:pPr>
              <a:r>
                <a:rPr lang="en-US" sz="1800">
                  <a:solidFill>
                    <a:srgbClr val="F6F5F2"/>
                  </a:solidFill>
                  <a:latin typeface="Code Pro"/>
                </a:rPr>
                <a:t> </a:t>
              </a:r>
            </a:p>
          </p:txBody>
        </p:sp>
      </p:grpSp>
      <p:grpSp>
        <p:nvGrpSpPr>
          <p:cNvPr name="Group 6" id="6"/>
          <p:cNvGrpSpPr/>
          <p:nvPr/>
        </p:nvGrpSpPr>
        <p:grpSpPr>
          <a:xfrm rot="0">
            <a:off x="9012831" y="2644397"/>
            <a:ext cx="3907951" cy="2008080"/>
            <a:chOff x="0" y="0"/>
            <a:chExt cx="5210601" cy="2677440"/>
          </a:xfrm>
        </p:grpSpPr>
        <p:sp>
          <p:nvSpPr>
            <p:cNvPr name="TextBox 7" id="7"/>
            <p:cNvSpPr txBox="true"/>
            <p:nvPr/>
          </p:nvSpPr>
          <p:spPr>
            <a:xfrm rot="0">
              <a:off x="0" y="-47625"/>
              <a:ext cx="5210601" cy="471805"/>
            </a:xfrm>
            <a:prstGeom prst="rect">
              <a:avLst/>
            </a:prstGeom>
          </p:spPr>
          <p:txBody>
            <a:bodyPr anchor="t" rtlCol="false" tIns="0" lIns="0" bIns="0" rIns="0">
              <a:spAutoFit/>
            </a:bodyPr>
            <a:lstStyle/>
            <a:p>
              <a:pPr algn="ctr" marL="0" indent="0" lvl="0">
                <a:lnSpc>
                  <a:spcPts val="2940"/>
                </a:lnSpc>
                <a:spcBef>
                  <a:spcPct val="0"/>
                </a:spcBef>
              </a:pPr>
              <a:r>
                <a:rPr lang="en-US" sz="2100" spc="128">
                  <a:solidFill>
                    <a:srgbClr val="F6F5F2"/>
                  </a:solidFill>
                  <a:latin typeface="Code Pro Bold"/>
                </a:rPr>
                <a:t>Cancerous Brain Tumor</a:t>
              </a:r>
            </a:p>
          </p:txBody>
        </p:sp>
        <p:sp>
          <p:nvSpPr>
            <p:cNvPr name="TextBox 8" id="8"/>
            <p:cNvSpPr txBox="true"/>
            <p:nvPr/>
          </p:nvSpPr>
          <p:spPr>
            <a:xfrm rot="0">
              <a:off x="178454" y="1023900"/>
              <a:ext cx="4853694" cy="165354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6F5F2"/>
                  </a:solidFill>
                  <a:latin typeface="Code Pro"/>
                </a:rPr>
                <a:t>Low-grade gliomas are cancerous brain tumors that arise from the support cells (glial cells) within the brain. </a:t>
              </a:r>
            </a:p>
          </p:txBody>
        </p:sp>
      </p:grpSp>
      <p:grpSp>
        <p:nvGrpSpPr>
          <p:cNvPr name="Group 9" id="9"/>
          <p:cNvGrpSpPr/>
          <p:nvPr/>
        </p:nvGrpSpPr>
        <p:grpSpPr>
          <a:xfrm rot="0">
            <a:off x="13212612" y="6035719"/>
            <a:ext cx="3936891" cy="2951055"/>
            <a:chOff x="0" y="0"/>
            <a:chExt cx="5249187" cy="3934740"/>
          </a:xfrm>
        </p:grpSpPr>
        <p:sp>
          <p:nvSpPr>
            <p:cNvPr name="TextBox 10" id="10"/>
            <p:cNvSpPr txBox="true"/>
            <p:nvPr/>
          </p:nvSpPr>
          <p:spPr>
            <a:xfrm rot="0">
              <a:off x="0" y="-47625"/>
              <a:ext cx="5249187" cy="47180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6F5F2"/>
                  </a:solidFill>
                  <a:latin typeface="Code Pro Bold"/>
                </a:rPr>
                <a:t>Difficult Diagnosis</a:t>
              </a:r>
            </a:p>
          </p:txBody>
        </p:sp>
        <p:sp>
          <p:nvSpPr>
            <p:cNvPr name="TextBox 11" id="11"/>
            <p:cNvSpPr txBox="true"/>
            <p:nvPr/>
          </p:nvSpPr>
          <p:spPr>
            <a:xfrm rot="0">
              <a:off x="179775" y="1023900"/>
              <a:ext cx="4889637" cy="291084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6F5F2"/>
                  </a:solidFill>
                  <a:latin typeface="Code Pro"/>
                </a:rPr>
                <a:t>LGG tumors can be difficult to detect in their early stages, which delays the diagnosis. Additionally, LGG tumors can vary in size, location, and symptoms, which further complicates the diagnosis. </a:t>
              </a:r>
            </a:p>
          </p:txBody>
        </p:sp>
      </p:grpSp>
      <p:grpSp>
        <p:nvGrpSpPr>
          <p:cNvPr name="Group 12" id="12"/>
          <p:cNvGrpSpPr/>
          <p:nvPr/>
        </p:nvGrpSpPr>
        <p:grpSpPr>
          <a:xfrm rot="0">
            <a:off x="13066697" y="2644397"/>
            <a:ext cx="4082805" cy="2636730"/>
            <a:chOff x="0" y="0"/>
            <a:chExt cx="5443741" cy="3515640"/>
          </a:xfrm>
        </p:grpSpPr>
        <p:sp>
          <p:nvSpPr>
            <p:cNvPr name="TextBox 13" id="13"/>
            <p:cNvSpPr txBox="true"/>
            <p:nvPr/>
          </p:nvSpPr>
          <p:spPr>
            <a:xfrm rot="0">
              <a:off x="0" y="-47625"/>
              <a:ext cx="5443741" cy="471805"/>
            </a:xfrm>
            <a:prstGeom prst="rect">
              <a:avLst/>
            </a:prstGeom>
          </p:spPr>
          <p:txBody>
            <a:bodyPr anchor="t" rtlCol="false" tIns="0" lIns="0" bIns="0" rIns="0">
              <a:spAutoFit/>
            </a:bodyPr>
            <a:lstStyle/>
            <a:p>
              <a:pPr algn="ctr" marL="0" indent="0" lvl="0">
                <a:lnSpc>
                  <a:spcPts val="2940"/>
                </a:lnSpc>
                <a:spcBef>
                  <a:spcPct val="0"/>
                </a:spcBef>
              </a:pPr>
              <a:r>
                <a:rPr lang="en-US" sz="2100" spc="128">
                  <a:solidFill>
                    <a:srgbClr val="F6F5F2"/>
                  </a:solidFill>
                  <a:latin typeface="Code Pro Bold"/>
                </a:rPr>
                <a:t>Variety of </a:t>
              </a:r>
              <a:r>
                <a:rPr lang="en-US" sz="2100" spc="128">
                  <a:solidFill>
                    <a:srgbClr val="F6F5F2"/>
                  </a:solidFill>
                  <a:latin typeface="Code Pro Bold"/>
                </a:rPr>
                <a:t>Symptoms</a:t>
              </a:r>
            </a:p>
          </p:txBody>
        </p:sp>
        <p:sp>
          <p:nvSpPr>
            <p:cNvPr name="TextBox 14" id="14"/>
            <p:cNvSpPr txBox="true"/>
            <p:nvPr/>
          </p:nvSpPr>
          <p:spPr>
            <a:xfrm rot="0">
              <a:off x="186438" y="1023900"/>
              <a:ext cx="5070864" cy="249174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6F5F2"/>
                  </a:solidFill>
                  <a:latin typeface="Code Pro"/>
                </a:rPr>
                <a:t>LGG tumors can cause a variety of neurological symptoms that are not distinct and may overlap with other conditions, such as seizures, headaches, and vision problems.</a:t>
              </a:r>
            </a:p>
          </p:txBody>
        </p:sp>
      </p:grpSp>
      <p:sp>
        <p:nvSpPr>
          <p:cNvPr name="TextBox 15" id="15"/>
          <p:cNvSpPr txBox="true"/>
          <p:nvPr/>
        </p:nvSpPr>
        <p:spPr>
          <a:xfrm rot="0">
            <a:off x="2292395" y="476250"/>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Introduction &amp; Background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34293" t="0" r="34025" b="49695"/>
          <a:stretch>
            <a:fillRect/>
          </a:stretch>
        </p:blipFill>
        <p:spPr>
          <a:xfrm flipH="false" flipV="false" rot="0">
            <a:off x="1028700" y="2406030"/>
            <a:ext cx="4230049" cy="4569762"/>
          </a:xfrm>
          <a:prstGeom prst="rect">
            <a:avLst/>
          </a:prstGeom>
        </p:spPr>
      </p:pic>
      <p:pic>
        <p:nvPicPr>
          <p:cNvPr name="Picture 3" id="3"/>
          <p:cNvPicPr>
            <a:picLocks noChangeAspect="true"/>
          </p:cNvPicPr>
          <p:nvPr/>
        </p:nvPicPr>
        <p:blipFill>
          <a:blip r:embed="rId4"/>
          <a:srcRect l="35061" t="23459" r="33525" b="0"/>
          <a:stretch>
            <a:fillRect/>
          </a:stretch>
        </p:blipFill>
        <p:spPr>
          <a:xfrm flipH="false" flipV="false" rot="0">
            <a:off x="7029790" y="3447994"/>
            <a:ext cx="4228420" cy="4709219"/>
          </a:xfrm>
          <a:prstGeom prst="rect">
            <a:avLst/>
          </a:prstGeom>
        </p:spPr>
      </p:pic>
      <p:pic>
        <p:nvPicPr>
          <p:cNvPr name="Picture 4" id="4"/>
          <p:cNvPicPr>
            <a:picLocks noChangeAspect="true"/>
          </p:cNvPicPr>
          <p:nvPr/>
        </p:nvPicPr>
        <p:blipFill>
          <a:blip r:embed="rId3"/>
          <a:srcRect l="34549" t="49999" r="34293" b="0"/>
          <a:stretch>
            <a:fillRect/>
          </a:stretch>
        </p:blipFill>
        <p:spPr>
          <a:xfrm flipH="false" flipV="false" rot="0">
            <a:off x="13030880" y="4641590"/>
            <a:ext cx="4228420" cy="4616710"/>
          </a:xfrm>
          <a:prstGeom prst="rect">
            <a:avLst/>
          </a:prstGeom>
        </p:spPr>
      </p:pic>
      <p:sp>
        <p:nvSpPr>
          <p:cNvPr name="TextBox 5" id="5"/>
          <p:cNvSpPr txBox="true"/>
          <p:nvPr/>
        </p:nvSpPr>
        <p:spPr>
          <a:xfrm rot="0">
            <a:off x="14081150" y="9534572"/>
            <a:ext cx="2127880" cy="306705"/>
          </a:xfrm>
          <a:prstGeom prst="rect">
            <a:avLst/>
          </a:prstGeom>
        </p:spPr>
        <p:txBody>
          <a:bodyPr anchor="t" rtlCol="false" tIns="0" lIns="0" bIns="0" rIns="0">
            <a:spAutoFit/>
          </a:bodyPr>
          <a:lstStyle/>
          <a:p>
            <a:pPr algn="ctr">
              <a:lnSpc>
                <a:spcPts val="2520"/>
              </a:lnSpc>
              <a:spcBef>
                <a:spcPct val="0"/>
              </a:spcBef>
            </a:pPr>
            <a:r>
              <a:rPr lang="en-US" sz="1800">
                <a:solidFill>
                  <a:srgbClr val="F6F5F2"/>
                </a:solidFill>
                <a:latin typeface="Code Pro"/>
              </a:rPr>
              <a:t>Mask</a:t>
            </a:r>
          </a:p>
        </p:txBody>
      </p:sp>
      <p:sp>
        <p:nvSpPr>
          <p:cNvPr name="TextBox 6" id="6"/>
          <p:cNvSpPr txBox="true"/>
          <p:nvPr/>
        </p:nvSpPr>
        <p:spPr>
          <a:xfrm rot="0">
            <a:off x="8080060" y="8430807"/>
            <a:ext cx="2127880" cy="306705"/>
          </a:xfrm>
          <a:prstGeom prst="rect">
            <a:avLst/>
          </a:prstGeom>
        </p:spPr>
        <p:txBody>
          <a:bodyPr anchor="t" rtlCol="false" tIns="0" lIns="0" bIns="0" rIns="0">
            <a:spAutoFit/>
          </a:bodyPr>
          <a:lstStyle/>
          <a:p>
            <a:pPr algn="ctr">
              <a:lnSpc>
                <a:spcPts val="2520"/>
              </a:lnSpc>
              <a:spcBef>
                <a:spcPct val="0"/>
              </a:spcBef>
            </a:pPr>
            <a:r>
              <a:rPr lang="en-US" sz="1800">
                <a:solidFill>
                  <a:srgbClr val="F6F5F2"/>
                </a:solidFill>
                <a:latin typeface="Code Pro"/>
              </a:rPr>
              <a:t>Predicted Image</a:t>
            </a:r>
          </a:p>
        </p:txBody>
      </p:sp>
      <p:sp>
        <p:nvSpPr>
          <p:cNvPr name="TextBox 7" id="7"/>
          <p:cNvSpPr txBox="true"/>
          <p:nvPr/>
        </p:nvSpPr>
        <p:spPr>
          <a:xfrm rot="0">
            <a:off x="2078970" y="7170388"/>
            <a:ext cx="2127880" cy="306705"/>
          </a:xfrm>
          <a:prstGeom prst="rect">
            <a:avLst/>
          </a:prstGeom>
        </p:spPr>
        <p:txBody>
          <a:bodyPr anchor="t" rtlCol="false" tIns="0" lIns="0" bIns="0" rIns="0">
            <a:spAutoFit/>
          </a:bodyPr>
          <a:lstStyle/>
          <a:p>
            <a:pPr algn="ctr">
              <a:lnSpc>
                <a:spcPts val="2520"/>
              </a:lnSpc>
              <a:spcBef>
                <a:spcPct val="0"/>
              </a:spcBef>
            </a:pPr>
            <a:r>
              <a:rPr lang="en-US" sz="1800">
                <a:solidFill>
                  <a:srgbClr val="F6F5F2"/>
                </a:solidFill>
                <a:latin typeface="Code Pro"/>
              </a:rPr>
              <a:t>Original Image</a:t>
            </a:r>
          </a:p>
        </p:txBody>
      </p:sp>
      <p:pic>
        <p:nvPicPr>
          <p:cNvPr name="Picture 8" id="8"/>
          <p:cNvPicPr>
            <a:picLocks noChangeAspect="true"/>
          </p:cNvPicPr>
          <p:nvPr/>
        </p:nvPicPr>
        <p:blipFill>
          <a:blip r:embed="rId5"/>
          <a:srcRect l="18464" t="0" r="0" b="0"/>
          <a:stretch>
            <a:fillRect/>
          </a:stretch>
        </p:blipFill>
        <p:spPr>
          <a:xfrm flipH="false" flipV="false" rot="0">
            <a:off x="11572535" y="5802603"/>
            <a:ext cx="1145906" cy="1280680"/>
          </a:xfrm>
          <a:prstGeom prst="rect">
            <a:avLst/>
          </a:prstGeom>
        </p:spPr>
      </p:pic>
      <p:pic>
        <p:nvPicPr>
          <p:cNvPr name="Picture 9" id="9"/>
          <p:cNvPicPr>
            <a:picLocks noChangeAspect="true"/>
          </p:cNvPicPr>
          <p:nvPr/>
        </p:nvPicPr>
        <p:blipFill>
          <a:blip r:embed="rId5"/>
          <a:srcRect l="18464" t="0" r="0" b="0"/>
          <a:stretch>
            <a:fillRect/>
          </a:stretch>
        </p:blipFill>
        <p:spPr>
          <a:xfrm flipH="false" flipV="false" rot="0">
            <a:off x="5571316" y="4690911"/>
            <a:ext cx="1145906" cy="1280680"/>
          </a:xfrm>
          <a:prstGeom prst="rect">
            <a:avLst/>
          </a:prstGeom>
        </p:spPr>
      </p:pic>
      <p:sp>
        <p:nvSpPr>
          <p:cNvPr name="TextBox 10" id="10"/>
          <p:cNvSpPr txBox="true"/>
          <p:nvPr/>
        </p:nvSpPr>
        <p:spPr>
          <a:xfrm rot="0">
            <a:off x="2139995" y="323850"/>
            <a:ext cx="14008010" cy="1190625"/>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Introduction &amp; Background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141687" y="4799320"/>
            <a:ext cx="10004626" cy="6039156"/>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10407356" y="6081963"/>
            <a:ext cx="1232172" cy="771647"/>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5559966" y="5512468"/>
            <a:ext cx="1232172" cy="771647"/>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4413114" y="5512468"/>
            <a:ext cx="1146852" cy="1146852"/>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6537572" y="8581278"/>
            <a:ext cx="1665211" cy="1705722"/>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1023442" y="8858760"/>
            <a:ext cx="1665211" cy="1705722"/>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8026814" y="8861957"/>
            <a:ext cx="1117186" cy="1144365"/>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7675417" y="8017038"/>
            <a:ext cx="3964111" cy="2482524"/>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10407356" y="5321621"/>
            <a:ext cx="2611858" cy="2675398"/>
          </a:xfrm>
          <a:prstGeom prst="rect">
            <a:avLst/>
          </a:prstGeom>
        </p:spPr>
      </p:pic>
      <p:pic>
        <p:nvPicPr>
          <p:cNvPr name="Picture 11" id="11"/>
          <p:cNvPicPr>
            <a:picLocks noChangeAspect="true"/>
          </p:cNvPicPr>
          <p:nvPr/>
        </p:nvPicPr>
        <p:blipFill>
          <a:blip r:embed="rId9"/>
          <a:srcRect l="0" t="0" r="0" b="0"/>
          <a:stretch>
            <a:fillRect/>
          </a:stretch>
        </p:blipFill>
        <p:spPr>
          <a:xfrm flipH="false" flipV="false" rot="0">
            <a:off x="4799382" y="4799320"/>
            <a:ext cx="2274794" cy="2330135"/>
          </a:xfrm>
          <a:prstGeom prst="rect">
            <a:avLst/>
          </a:prstGeom>
        </p:spPr>
      </p:pic>
      <p:pic>
        <p:nvPicPr>
          <p:cNvPr name="Picture 12" id="12"/>
          <p:cNvPicPr>
            <a:picLocks noChangeAspect="true"/>
          </p:cNvPicPr>
          <p:nvPr/>
        </p:nvPicPr>
        <p:blipFill>
          <a:blip r:embed="rId10"/>
          <a:srcRect l="0" t="0" r="0" b="0"/>
          <a:stretch>
            <a:fillRect/>
          </a:stretch>
        </p:blipFill>
        <p:spPr>
          <a:xfrm flipH="false" flipV="false" rot="0">
            <a:off x="5559966" y="6054807"/>
            <a:ext cx="1232172" cy="1262148"/>
          </a:xfrm>
          <a:prstGeom prst="rect">
            <a:avLst/>
          </a:prstGeom>
        </p:spPr>
      </p:pic>
      <p:pic>
        <p:nvPicPr>
          <p:cNvPr name="Picture 13" id="13"/>
          <p:cNvPicPr>
            <a:picLocks noChangeAspect="true"/>
          </p:cNvPicPr>
          <p:nvPr/>
        </p:nvPicPr>
        <p:blipFill>
          <a:blip r:embed="rId10"/>
          <a:srcRect l="0" t="0" r="0" b="0"/>
          <a:stretch>
            <a:fillRect/>
          </a:stretch>
        </p:blipFill>
        <p:spPr>
          <a:xfrm flipH="false" flipV="false" rot="0">
            <a:off x="10623876" y="6556751"/>
            <a:ext cx="1232172" cy="1262148"/>
          </a:xfrm>
          <a:prstGeom prst="rect">
            <a:avLst/>
          </a:prstGeom>
        </p:spPr>
      </p:pic>
      <p:sp>
        <p:nvSpPr>
          <p:cNvPr name="TextBox 14" id="14"/>
          <p:cNvSpPr txBox="true"/>
          <p:nvPr/>
        </p:nvSpPr>
        <p:spPr>
          <a:xfrm rot="0">
            <a:off x="2139995" y="2311593"/>
            <a:ext cx="14008010" cy="1790700"/>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Image Segmentation </a:t>
            </a:r>
          </a:p>
          <a:p>
            <a:pPr algn="ctr">
              <a:lnSpc>
                <a:spcPts val="4799"/>
              </a:lnSpc>
            </a:pPr>
            <a:r>
              <a:rPr lang="en-US" sz="3999">
                <a:solidFill>
                  <a:srgbClr val="F6F5F2"/>
                </a:solidFill>
                <a:latin typeface="Mont Bold"/>
              </a:rPr>
              <a:t>Techniques </a:t>
            </a:r>
            <a:r>
              <a:rPr lang="en-US" sz="3999">
                <a:solidFill>
                  <a:srgbClr val="F6F5F2"/>
                </a:solidFill>
                <a:latin typeface="Mont Bold"/>
              </a:rPr>
              <a:t>and Models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6294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7543907" y="2335635"/>
            <a:ext cx="9715393" cy="7286545"/>
          </a:xfrm>
          <a:prstGeom prst="rect">
            <a:avLst/>
          </a:prstGeom>
        </p:spPr>
      </p:pic>
      <p:grpSp>
        <p:nvGrpSpPr>
          <p:cNvPr name="Group 3" id="3"/>
          <p:cNvGrpSpPr/>
          <p:nvPr/>
        </p:nvGrpSpPr>
        <p:grpSpPr>
          <a:xfrm rot="0">
            <a:off x="415862" y="2335635"/>
            <a:ext cx="4332947" cy="3603689"/>
            <a:chOff x="0" y="0"/>
            <a:chExt cx="5777263" cy="4804919"/>
          </a:xfrm>
        </p:grpSpPr>
        <p:pic>
          <p:nvPicPr>
            <p:cNvPr name="Picture 4" id="4"/>
            <p:cNvPicPr>
              <a:picLocks noChangeAspect="true"/>
            </p:cNvPicPr>
            <p:nvPr/>
          </p:nvPicPr>
          <p:blipFill>
            <a:blip r:embed="rId4"/>
            <a:srcRect l="1730" t="0" r="63829" b="43139"/>
            <a:stretch>
              <a:fillRect/>
            </a:stretch>
          </p:blipFill>
          <p:spPr>
            <a:xfrm flipH="false" flipV="false" rot="0">
              <a:off x="0" y="0"/>
              <a:ext cx="5777263" cy="4804919"/>
            </a:xfrm>
            <a:prstGeom prst="rect">
              <a:avLst/>
            </a:prstGeom>
          </p:spPr>
        </p:pic>
        <p:pic>
          <p:nvPicPr>
            <p:cNvPr name="Picture 5" id="5"/>
            <p:cNvPicPr>
              <a:picLocks noChangeAspect="true"/>
            </p:cNvPicPr>
            <p:nvPr/>
          </p:nvPicPr>
          <p:blipFill>
            <a:blip r:embed="rId5"/>
            <a:srcRect l="0" t="0" r="50646" b="0"/>
            <a:stretch>
              <a:fillRect/>
            </a:stretch>
          </p:blipFill>
          <p:spPr>
            <a:xfrm flipH="false" flipV="false" rot="0">
              <a:off x="0" y="0"/>
              <a:ext cx="5704493" cy="4529420"/>
            </a:xfrm>
            <a:prstGeom prst="rect">
              <a:avLst/>
            </a:prstGeom>
          </p:spPr>
        </p:pic>
      </p:grpSp>
      <p:grpSp>
        <p:nvGrpSpPr>
          <p:cNvPr name="Group 6" id="6"/>
          <p:cNvGrpSpPr/>
          <p:nvPr/>
        </p:nvGrpSpPr>
        <p:grpSpPr>
          <a:xfrm rot="0">
            <a:off x="415862" y="6496930"/>
            <a:ext cx="4332947" cy="3364099"/>
            <a:chOff x="0" y="0"/>
            <a:chExt cx="5777263" cy="4485466"/>
          </a:xfrm>
        </p:grpSpPr>
        <p:pic>
          <p:nvPicPr>
            <p:cNvPr name="Picture 7" id="7"/>
            <p:cNvPicPr>
              <a:picLocks noChangeAspect="true"/>
            </p:cNvPicPr>
            <p:nvPr/>
          </p:nvPicPr>
          <p:blipFill>
            <a:blip r:embed="rId4"/>
            <a:srcRect l="37005" t="383" r="27499" b="45010"/>
            <a:stretch>
              <a:fillRect/>
            </a:stretch>
          </p:blipFill>
          <p:spPr>
            <a:xfrm flipH="false" flipV="false" rot="0">
              <a:off x="29900" y="31259"/>
              <a:ext cx="5747363" cy="4454206"/>
            </a:xfrm>
            <a:prstGeom prst="rect">
              <a:avLst/>
            </a:prstGeom>
          </p:spPr>
        </p:pic>
        <p:pic>
          <p:nvPicPr>
            <p:cNvPr name="Picture 8" id="8"/>
            <p:cNvPicPr>
              <a:picLocks noChangeAspect="true"/>
            </p:cNvPicPr>
            <p:nvPr/>
          </p:nvPicPr>
          <p:blipFill>
            <a:blip r:embed="rId5"/>
            <a:srcRect l="50927" t="0" r="0" b="0"/>
            <a:stretch>
              <a:fillRect/>
            </a:stretch>
          </p:blipFill>
          <p:spPr>
            <a:xfrm flipH="false" flipV="false" rot="0">
              <a:off x="0" y="0"/>
              <a:ext cx="5474970" cy="4372149"/>
            </a:xfrm>
            <a:prstGeom prst="rect">
              <a:avLst/>
            </a:prstGeom>
          </p:spPr>
        </p:pic>
      </p:grpSp>
      <p:sp>
        <p:nvSpPr>
          <p:cNvPr name="TextBox 9" id="9"/>
          <p:cNvSpPr txBox="true"/>
          <p:nvPr/>
        </p:nvSpPr>
        <p:spPr>
          <a:xfrm rot="0">
            <a:off x="2139995" y="195118"/>
            <a:ext cx="14008010" cy="1790700"/>
          </a:xfrm>
          <a:prstGeom prst="rect">
            <a:avLst/>
          </a:prstGeom>
        </p:spPr>
        <p:txBody>
          <a:bodyPr anchor="t" rtlCol="false" tIns="0" lIns="0" bIns="0" rIns="0">
            <a:spAutoFit/>
          </a:bodyPr>
          <a:lstStyle/>
          <a:p>
            <a:pPr algn="ctr">
              <a:lnSpc>
                <a:spcPts val="7679"/>
              </a:lnSpc>
            </a:pPr>
            <a:r>
              <a:rPr lang="en-US" sz="6399">
                <a:solidFill>
                  <a:srgbClr val="F6F5F2"/>
                </a:solidFill>
                <a:latin typeface="Mont Bold"/>
              </a:rPr>
              <a:t>Image Segmentation </a:t>
            </a:r>
          </a:p>
          <a:p>
            <a:pPr algn="ctr">
              <a:lnSpc>
                <a:spcPts val="4799"/>
              </a:lnSpc>
            </a:pPr>
            <a:r>
              <a:rPr lang="en-US" sz="3999">
                <a:solidFill>
                  <a:srgbClr val="F6F5F2"/>
                </a:solidFill>
                <a:latin typeface="Mont Bold"/>
              </a:rPr>
              <a:t>Techniques </a:t>
            </a:r>
            <a:r>
              <a:rPr lang="en-US" sz="3999">
                <a:solidFill>
                  <a:srgbClr val="F6F5F2"/>
                </a:solidFill>
                <a:latin typeface="Mont Bold"/>
              </a:rPr>
              <a:t>and Models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DAFfwqwFhOg</dc:identifier>
  <dcterms:modified xsi:type="dcterms:W3CDTF">2011-08-01T06:04:30Z</dcterms:modified>
  <cp:revision>1</cp:revision>
  <dc:title>Presentation, gradient slide deck</dc:title>
</cp:coreProperties>
</file>